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9" r:id="rId6"/>
    <p:sldId id="318" r:id="rId7"/>
    <p:sldId id="289" r:id="rId8"/>
    <p:sldId id="308" r:id="rId9"/>
    <p:sldId id="319" r:id="rId10"/>
    <p:sldId id="264" r:id="rId11"/>
    <p:sldId id="317" r:id="rId12"/>
  </p:sldIdLst>
  <p:sldSz cx="18288000" cy="10287000"/>
  <p:notesSz cx="6858000" cy="9144000"/>
  <p:embeddedFontLst>
    <p:embeddedFont>
      <p:font typeface="Radnika Next" panose="020B0604020202020204" charset="0"/>
      <p:regular r:id="rId14"/>
    </p:embeddedFont>
    <p:embeddedFont>
      <p:font typeface="Radnika Next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884C"/>
    <a:srgbClr val="3DA1D9"/>
    <a:srgbClr val="F8A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06" autoAdjust="0"/>
  </p:normalViewPr>
  <p:slideViewPr>
    <p:cSldViewPr snapToGrid="0">
      <p:cViewPr varScale="1">
        <p:scale>
          <a:sx n="52" d="100"/>
          <a:sy n="52" d="100"/>
        </p:scale>
        <p:origin x="118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23D07-17FE-4C08-BBAA-9D888EE89EB6}" type="datetimeFigureOut">
              <a:rPr lang="en-AU" smtClean="0"/>
              <a:t>18/03/2025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C632B-FACD-43B4-B6E1-40051BDFA3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4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F34EC-D405-B52D-C4FD-97F234B48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72190-E124-B9FE-46C5-3897FB4E9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060D68-D99C-F9DE-E858-FF91732F0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0A799-31B6-D439-3AD1-EC44DE56C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C632B-FACD-43B4-B6E1-40051BDFA35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234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47352-7A27-3ADC-1F35-866927C2E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3FFF3-8A36-D7C3-38E8-08664B728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B017B-CCEA-C50B-EFD5-D68767C70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801C5-F84A-AA9A-AA59-5AA8E5121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C632B-FACD-43B4-B6E1-40051BDFA35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571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61120" y="7092452"/>
            <a:ext cx="5626880" cy="3194548"/>
            <a:chOff x="0" y="0"/>
            <a:chExt cx="1481977" cy="841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1977" cy="841362"/>
            </a:xfrm>
            <a:custGeom>
              <a:avLst/>
              <a:gdLst/>
              <a:ahLst/>
              <a:cxnLst/>
              <a:rect l="l" t="t" r="r" b="b"/>
              <a:pathLst>
                <a:path w="1481977" h="841362">
                  <a:moveTo>
                    <a:pt x="0" y="0"/>
                  </a:moveTo>
                  <a:lnTo>
                    <a:pt x="1481977" y="0"/>
                  </a:lnTo>
                  <a:lnTo>
                    <a:pt x="1481977" y="841362"/>
                  </a:lnTo>
                  <a:lnTo>
                    <a:pt x="0" y="841362"/>
                  </a:lnTo>
                  <a:close/>
                </a:path>
              </a:pathLst>
            </a:custGeom>
            <a:solidFill>
              <a:srgbClr val="F8AB24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81977" cy="879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855008"/>
            <a:ext cx="18288000" cy="0"/>
          </a:xfrm>
          <a:prstGeom prst="line">
            <a:avLst/>
          </a:prstGeom>
          <a:ln w="19050" cap="flat">
            <a:solidFill>
              <a:srgbClr val="F8AB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9637928" y="2854549"/>
            <a:ext cx="5626880" cy="5138451"/>
            <a:chOff x="0" y="0"/>
            <a:chExt cx="1481977" cy="13533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1977" cy="1353337"/>
            </a:xfrm>
            <a:custGeom>
              <a:avLst/>
              <a:gdLst/>
              <a:ahLst/>
              <a:cxnLst/>
              <a:rect l="l" t="t" r="r" b="b"/>
              <a:pathLst>
                <a:path w="1481977" h="1353337">
                  <a:moveTo>
                    <a:pt x="0" y="0"/>
                  </a:moveTo>
                  <a:lnTo>
                    <a:pt x="1481977" y="0"/>
                  </a:lnTo>
                  <a:lnTo>
                    <a:pt x="1481977" y="1353337"/>
                  </a:lnTo>
                  <a:lnTo>
                    <a:pt x="0" y="1353337"/>
                  </a:lnTo>
                  <a:close/>
                </a:path>
              </a:pathLst>
            </a:custGeom>
            <a:solidFill>
              <a:srgbClr val="F8AB24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81977" cy="1391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2582" y="686337"/>
            <a:ext cx="3218943" cy="1004899"/>
            <a:chOff x="0" y="0"/>
            <a:chExt cx="847787" cy="264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7787" cy="264665"/>
            </a:xfrm>
            <a:custGeom>
              <a:avLst/>
              <a:gdLst/>
              <a:ahLst/>
              <a:cxnLst/>
              <a:rect l="l" t="t" r="r" b="b"/>
              <a:pathLst>
                <a:path w="847787" h="264665">
                  <a:moveTo>
                    <a:pt x="0" y="0"/>
                  </a:moveTo>
                  <a:lnTo>
                    <a:pt x="847787" y="0"/>
                  </a:lnTo>
                  <a:lnTo>
                    <a:pt x="847787" y="264665"/>
                  </a:lnTo>
                  <a:lnTo>
                    <a:pt x="0" y="264665"/>
                  </a:lnTo>
                  <a:close/>
                </a:path>
              </a:pathLst>
            </a:custGeom>
            <a:gradFill rotWithShape="1">
              <a:gsLst>
                <a:gs pos="0">
                  <a:srgbClr val="F2EFF2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47787" cy="30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68684" y="732479"/>
            <a:ext cx="2986738" cy="912614"/>
          </a:xfrm>
          <a:custGeom>
            <a:avLst/>
            <a:gdLst/>
            <a:ahLst/>
            <a:cxnLst/>
            <a:rect l="l" t="t" r="r" b="b"/>
            <a:pathLst>
              <a:path w="2986738" h="912614">
                <a:moveTo>
                  <a:pt x="0" y="0"/>
                </a:moveTo>
                <a:lnTo>
                  <a:pt x="2986738" y="0"/>
                </a:lnTo>
                <a:lnTo>
                  <a:pt x="2986738" y="912615"/>
                </a:lnTo>
                <a:lnTo>
                  <a:pt x="0" y="91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5"/>
          <p:cNvSpPr txBox="1"/>
          <p:nvPr/>
        </p:nvSpPr>
        <p:spPr>
          <a:xfrm>
            <a:off x="1352582" y="2685447"/>
            <a:ext cx="532571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AB24"/>
                </a:solidFill>
                <a:latin typeface="Radnika Next"/>
                <a:ea typeface="Radnika Next"/>
                <a:cs typeface="Radnika Next"/>
                <a:sym typeface="Radnika Next"/>
              </a:rPr>
              <a:t>Great Keppel Island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3968" y="3919957"/>
            <a:ext cx="7830032" cy="29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6499" b="1" dirty="0">
                <a:solidFill>
                  <a:srgbClr val="F8AB2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Boardwalks Preferred Option</a:t>
            </a:r>
          </a:p>
          <a:p>
            <a:pPr algn="l">
              <a:lnSpc>
                <a:spcPts val="7799"/>
              </a:lnSpc>
            </a:pPr>
            <a:r>
              <a:rPr lang="en-US" sz="6499" b="1" dirty="0">
                <a:solidFill>
                  <a:srgbClr val="F8AB2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Resolution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2581" y="7537298"/>
            <a:ext cx="5325711" cy="45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F8AB24"/>
                </a:solidFill>
                <a:latin typeface="Radnika Next"/>
                <a:ea typeface="Radnika Next"/>
                <a:cs typeface="Radnika Next"/>
                <a:sym typeface="Radnika Next"/>
              </a:rPr>
              <a:t>18 March 2025</a:t>
            </a:r>
          </a:p>
        </p:txBody>
      </p:sp>
      <p:sp>
        <p:nvSpPr>
          <p:cNvPr id="18" name="Freeform 24">
            <a:extLst>
              <a:ext uri="{FF2B5EF4-FFF2-40B4-BE49-F238E27FC236}">
                <a16:creationId xmlns:a16="http://schemas.microsoft.com/office/drawing/2014/main" id="{60E5ACB8-4503-58E2-0CD7-E2689A92DB4B}"/>
              </a:ext>
            </a:extLst>
          </p:cNvPr>
          <p:cNvSpPr>
            <a:spLocks noChangeAspect="1"/>
          </p:cNvSpPr>
          <p:nvPr/>
        </p:nvSpPr>
        <p:spPr>
          <a:xfrm>
            <a:off x="10400517" y="3469637"/>
            <a:ext cx="7556728" cy="4962355"/>
          </a:xfrm>
          <a:custGeom>
            <a:avLst/>
            <a:gdLst/>
            <a:ahLst/>
            <a:cxnLst/>
            <a:rect l="l" t="t" r="r" b="b"/>
            <a:pathLst>
              <a:path w="2659620" h="1465960">
                <a:moveTo>
                  <a:pt x="0" y="0"/>
                </a:moveTo>
                <a:lnTo>
                  <a:pt x="2659620" y="0"/>
                </a:lnTo>
                <a:lnTo>
                  <a:pt x="2659620" y="1465960"/>
                </a:lnTo>
                <a:lnTo>
                  <a:pt x="0" y="1465960"/>
                </a:lnTo>
                <a:close/>
              </a:path>
            </a:pathLst>
          </a:custGeom>
          <a:blipFill>
            <a:blip r:embed="rId3"/>
            <a:stretch>
              <a:fillRect l="-5557" t="-963" r="-13582" b="-963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0206" y="4615293"/>
            <a:ext cx="3706351" cy="4547649"/>
            <a:chOff x="0" y="0"/>
            <a:chExt cx="976158" cy="11977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6158" cy="1197735"/>
            </a:xfrm>
            <a:custGeom>
              <a:avLst/>
              <a:gdLst/>
              <a:ahLst/>
              <a:cxnLst/>
              <a:rect l="l" t="t" r="r" b="b"/>
              <a:pathLst>
                <a:path w="976158" h="1197735">
                  <a:moveTo>
                    <a:pt x="0" y="0"/>
                  </a:moveTo>
                  <a:lnTo>
                    <a:pt x="976158" y="0"/>
                  </a:lnTo>
                  <a:lnTo>
                    <a:pt x="976158" y="1197735"/>
                  </a:lnTo>
                  <a:lnTo>
                    <a:pt x="0" y="11977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76158" cy="123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27285" y="4615293"/>
            <a:ext cx="3706351" cy="4547649"/>
            <a:chOff x="0" y="0"/>
            <a:chExt cx="976158" cy="11977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6158" cy="1197735"/>
            </a:xfrm>
            <a:custGeom>
              <a:avLst/>
              <a:gdLst/>
              <a:ahLst/>
              <a:cxnLst/>
              <a:rect l="l" t="t" r="r" b="b"/>
              <a:pathLst>
                <a:path w="976158" h="1197735">
                  <a:moveTo>
                    <a:pt x="0" y="0"/>
                  </a:moveTo>
                  <a:lnTo>
                    <a:pt x="976158" y="0"/>
                  </a:lnTo>
                  <a:lnTo>
                    <a:pt x="976158" y="1197735"/>
                  </a:lnTo>
                  <a:lnTo>
                    <a:pt x="0" y="11977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76158" cy="123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4037" y="0"/>
            <a:ext cx="5233559" cy="10287000"/>
            <a:chOff x="0" y="0"/>
            <a:chExt cx="1378386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8386" cy="2709333"/>
            </a:xfrm>
            <a:custGeom>
              <a:avLst/>
              <a:gdLst/>
              <a:ahLst/>
              <a:cxnLst/>
              <a:rect l="l" t="t" r="r" b="b"/>
              <a:pathLst>
                <a:path w="1378386" h="2709333">
                  <a:moveTo>
                    <a:pt x="0" y="0"/>
                  </a:moveTo>
                  <a:lnTo>
                    <a:pt x="1378386" y="0"/>
                  </a:lnTo>
                  <a:lnTo>
                    <a:pt x="137838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8AB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838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54364" y="4615293"/>
            <a:ext cx="3706351" cy="4547649"/>
            <a:chOff x="0" y="0"/>
            <a:chExt cx="976158" cy="11977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6158" cy="1197735"/>
            </a:xfrm>
            <a:custGeom>
              <a:avLst/>
              <a:gdLst/>
              <a:ahLst/>
              <a:cxnLst/>
              <a:rect l="l" t="t" r="r" b="b"/>
              <a:pathLst>
                <a:path w="976158" h="1197735">
                  <a:moveTo>
                    <a:pt x="0" y="0"/>
                  </a:moveTo>
                  <a:lnTo>
                    <a:pt x="976158" y="0"/>
                  </a:lnTo>
                  <a:lnTo>
                    <a:pt x="976158" y="1197735"/>
                  </a:lnTo>
                  <a:lnTo>
                    <a:pt x="0" y="11977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76158" cy="123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181443" y="4615293"/>
            <a:ext cx="3706351" cy="4547649"/>
            <a:chOff x="0" y="0"/>
            <a:chExt cx="976158" cy="11977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6158" cy="1197735"/>
            </a:xfrm>
            <a:custGeom>
              <a:avLst/>
              <a:gdLst/>
              <a:ahLst/>
              <a:cxnLst/>
              <a:rect l="l" t="t" r="r" b="b"/>
              <a:pathLst>
                <a:path w="976158" h="1197735">
                  <a:moveTo>
                    <a:pt x="0" y="0"/>
                  </a:moveTo>
                  <a:lnTo>
                    <a:pt x="976158" y="0"/>
                  </a:lnTo>
                  <a:lnTo>
                    <a:pt x="976158" y="1197735"/>
                  </a:lnTo>
                  <a:lnTo>
                    <a:pt x="0" y="11977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76158" cy="123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00206" y="1711200"/>
            <a:ext cx="8105744" cy="163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99" b="1" dirty="0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Public Consultation Responses</a:t>
            </a:r>
            <a:endParaRPr kumimoji="0" lang="en-US" sz="54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dnika Next Bold"/>
              <a:ea typeface="Radnika Next Bold"/>
              <a:cs typeface="Radnika Next Bold"/>
              <a:sym typeface="Radnika Next Bold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0" y="2117377"/>
            <a:ext cx="10287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899517" y="7964203"/>
            <a:ext cx="2810123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Completed the online survey and provided their feedback.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02555" y="5438015"/>
            <a:ext cx="2558557" cy="33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5" b="1" i="0" u="none" strike="noStrike" kern="1200" cap="none" spc="0" normalizeH="0" baseline="0" noProof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Get Involved Portal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02555" y="6403879"/>
            <a:ext cx="2105773" cy="24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Survey Responses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02555" y="6682762"/>
            <a:ext cx="2558557" cy="68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5" b="1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76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04957" y="5438015"/>
            <a:ext cx="2839807" cy="33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5" b="1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In-Person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28961" y="5438015"/>
            <a:ext cx="2839807" cy="33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5" b="1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Hard Copy Feedback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684615" y="5438015"/>
            <a:ext cx="2380654" cy="33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5" b="1" i="0" u="none" strike="noStrike" kern="1200" cap="none" spc="0" normalizeH="0" baseline="0" noProof="0">
                <a:ln>
                  <a:noFill/>
                </a:ln>
                <a:solidFill>
                  <a:srgbClr val="0887BD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Total Feedback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02555" y="7651244"/>
            <a:ext cx="135082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Participants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829634" y="6403879"/>
            <a:ext cx="2558557" cy="24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Stakeholders Engaged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829634" y="6682762"/>
            <a:ext cx="2558557" cy="68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95" b="1" dirty="0">
                <a:solidFill>
                  <a:srgbClr val="0A884C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21</a:t>
            </a:r>
            <a:endParaRPr kumimoji="0" lang="en-US" sz="4195" b="1" i="0" u="none" strike="noStrike" kern="1200" cap="none" spc="0" normalizeH="0" baseline="0" noProof="0" dirty="0">
              <a:ln>
                <a:noFill/>
              </a:ln>
              <a:solidFill>
                <a:srgbClr val="0A884C"/>
              </a:solidFill>
              <a:effectLst/>
              <a:uLnTx/>
              <a:uFillTx/>
              <a:latin typeface="Radnika Next Bold"/>
              <a:ea typeface="Radnika Next Bold"/>
              <a:cs typeface="Radnika Next Bold"/>
              <a:sym typeface="Radnika Nex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834641" y="7964203"/>
            <a:ext cx="2810123" cy="105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Were engaged either on-island or on mainland through facilitated engagement sessions with officers.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37679" y="7651244"/>
            <a:ext cx="135082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Participants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65581" y="6403879"/>
            <a:ext cx="287293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Events and customer service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57536" y="6682762"/>
            <a:ext cx="2558557" cy="68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95" b="1" dirty="0">
                <a:solidFill>
                  <a:srgbClr val="0A884C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4</a:t>
            </a:r>
            <a:endParaRPr kumimoji="0" lang="en-US" sz="4195" b="1" i="0" u="none" strike="noStrike" kern="1200" cap="none" spc="0" normalizeH="0" baseline="0" noProof="0" dirty="0">
              <a:ln>
                <a:noFill/>
              </a:ln>
              <a:solidFill>
                <a:srgbClr val="0A884C"/>
              </a:solidFill>
              <a:effectLst/>
              <a:uLnTx/>
              <a:uFillTx/>
              <a:latin typeface="Radnika Next Bold"/>
              <a:ea typeface="Radnika Next Bold"/>
              <a:cs typeface="Radnika Next Bold"/>
              <a:sym typeface="Radnika Next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9762543" y="7964203"/>
            <a:ext cx="2810123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Provided physical hard copies of feedback.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765581" y="7651244"/>
            <a:ext cx="135082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A884C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Participants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684615" y="6682762"/>
            <a:ext cx="2558557" cy="68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5" b="1" i="0" u="none" strike="noStrike" kern="1200" cap="none" spc="0" normalizeH="0" baseline="0" noProof="0" dirty="0">
                <a:ln>
                  <a:noFill/>
                </a:ln>
                <a:solidFill>
                  <a:srgbClr val="0887BD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101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661700" y="7964203"/>
            <a:ext cx="281012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887BD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Across all engagement methods.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664738" y="7651244"/>
            <a:ext cx="135082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887BD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214604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88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E6802-FDE1-13D2-8BD7-6707C7A95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A6B2734-32CE-3A86-31BA-E17DD76F969E}"/>
              </a:ext>
            </a:extLst>
          </p:cNvPr>
          <p:cNvGrpSpPr/>
          <p:nvPr/>
        </p:nvGrpSpPr>
        <p:grpSpPr>
          <a:xfrm>
            <a:off x="1028700" y="4822377"/>
            <a:ext cx="5200673" cy="2031699"/>
            <a:chOff x="0" y="0"/>
            <a:chExt cx="1511008" cy="59029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94A62E6-0034-80F7-AF8C-7FD6D9F137C5}"/>
                </a:ext>
              </a:extLst>
            </p:cNvPr>
            <p:cNvSpPr/>
            <p:nvPr/>
          </p:nvSpPr>
          <p:spPr>
            <a:xfrm>
              <a:off x="0" y="0"/>
              <a:ext cx="1511008" cy="590292"/>
            </a:xfrm>
            <a:custGeom>
              <a:avLst/>
              <a:gdLst/>
              <a:ahLst/>
              <a:cxnLst/>
              <a:rect l="l" t="t" r="r" b="b"/>
              <a:pathLst>
                <a:path w="1511008" h="590292">
                  <a:moveTo>
                    <a:pt x="0" y="0"/>
                  </a:moveTo>
                  <a:lnTo>
                    <a:pt x="1511008" y="0"/>
                  </a:lnTo>
                  <a:lnTo>
                    <a:pt x="1511008" y="590292"/>
                  </a:lnTo>
                  <a:lnTo>
                    <a:pt x="0" y="5902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F904D69-B889-4F7E-D1FB-974D32139229}"/>
                </a:ext>
              </a:extLst>
            </p:cNvPr>
            <p:cNvSpPr txBox="1"/>
            <p:nvPr/>
          </p:nvSpPr>
          <p:spPr>
            <a:xfrm>
              <a:off x="0" y="-38100"/>
              <a:ext cx="1511008" cy="628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B5DA0D1-F7B8-2FD4-F455-B4FEDF96AC73}"/>
              </a:ext>
            </a:extLst>
          </p:cNvPr>
          <p:cNvGrpSpPr/>
          <p:nvPr/>
        </p:nvGrpSpPr>
        <p:grpSpPr>
          <a:xfrm>
            <a:off x="6593470" y="4822377"/>
            <a:ext cx="5200673" cy="2031699"/>
            <a:chOff x="0" y="0"/>
            <a:chExt cx="1511008" cy="59029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D1FD270-3AD4-F6EB-8522-DC13F7800455}"/>
                </a:ext>
              </a:extLst>
            </p:cNvPr>
            <p:cNvSpPr/>
            <p:nvPr/>
          </p:nvSpPr>
          <p:spPr>
            <a:xfrm>
              <a:off x="0" y="0"/>
              <a:ext cx="1511008" cy="590292"/>
            </a:xfrm>
            <a:custGeom>
              <a:avLst/>
              <a:gdLst/>
              <a:ahLst/>
              <a:cxnLst/>
              <a:rect l="l" t="t" r="r" b="b"/>
              <a:pathLst>
                <a:path w="1511008" h="590292">
                  <a:moveTo>
                    <a:pt x="0" y="0"/>
                  </a:moveTo>
                  <a:lnTo>
                    <a:pt x="1511008" y="0"/>
                  </a:lnTo>
                  <a:lnTo>
                    <a:pt x="1511008" y="590292"/>
                  </a:lnTo>
                  <a:lnTo>
                    <a:pt x="0" y="5902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15B8F56-E514-3CBC-2314-E569762362C4}"/>
                </a:ext>
              </a:extLst>
            </p:cNvPr>
            <p:cNvSpPr txBox="1"/>
            <p:nvPr/>
          </p:nvSpPr>
          <p:spPr>
            <a:xfrm>
              <a:off x="0" y="-38100"/>
              <a:ext cx="1511008" cy="628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7E9D0A5-4CCD-BEFD-1AEA-539C5798C2C2}"/>
              </a:ext>
            </a:extLst>
          </p:cNvPr>
          <p:cNvGrpSpPr/>
          <p:nvPr/>
        </p:nvGrpSpPr>
        <p:grpSpPr>
          <a:xfrm>
            <a:off x="12158239" y="4822377"/>
            <a:ext cx="5824961" cy="2031699"/>
            <a:chOff x="0" y="0"/>
            <a:chExt cx="1511008" cy="59029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7B830CC-7532-CE34-8B63-9A5365EBB043}"/>
                </a:ext>
              </a:extLst>
            </p:cNvPr>
            <p:cNvSpPr/>
            <p:nvPr/>
          </p:nvSpPr>
          <p:spPr>
            <a:xfrm>
              <a:off x="0" y="0"/>
              <a:ext cx="1511008" cy="590292"/>
            </a:xfrm>
            <a:custGeom>
              <a:avLst/>
              <a:gdLst/>
              <a:ahLst/>
              <a:cxnLst/>
              <a:rect l="l" t="t" r="r" b="b"/>
              <a:pathLst>
                <a:path w="1511008" h="590292">
                  <a:moveTo>
                    <a:pt x="0" y="0"/>
                  </a:moveTo>
                  <a:lnTo>
                    <a:pt x="1511008" y="0"/>
                  </a:lnTo>
                  <a:lnTo>
                    <a:pt x="1511008" y="590292"/>
                  </a:lnTo>
                  <a:lnTo>
                    <a:pt x="0" y="5902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2CDDC2B-9BB1-46B4-20C1-502F6BA88D2E}"/>
                </a:ext>
              </a:extLst>
            </p:cNvPr>
            <p:cNvSpPr txBox="1"/>
            <p:nvPr/>
          </p:nvSpPr>
          <p:spPr>
            <a:xfrm>
              <a:off x="0" y="-38100"/>
              <a:ext cx="1511008" cy="628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7DE652C-36B1-373A-4D5C-78DA40C0F5BA}"/>
              </a:ext>
            </a:extLst>
          </p:cNvPr>
          <p:cNvGrpSpPr/>
          <p:nvPr/>
        </p:nvGrpSpPr>
        <p:grpSpPr>
          <a:xfrm>
            <a:off x="1028700" y="7445676"/>
            <a:ext cx="5200673" cy="2031699"/>
            <a:chOff x="0" y="0"/>
            <a:chExt cx="1511008" cy="59029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1E6342-6253-D740-5E68-B77E2D95AEFC}"/>
                </a:ext>
              </a:extLst>
            </p:cNvPr>
            <p:cNvSpPr/>
            <p:nvPr/>
          </p:nvSpPr>
          <p:spPr>
            <a:xfrm>
              <a:off x="0" y="0"/>
              <a:ext cx="1511008" cy="590292"/>
            </a:xfrm>
            <a:custGeom>
              <a:avLst/>
              <a:gdLst/>
              <a:ahLst/>
              <a:cxnLst/>
              <a:rect l="l" t="t" r="r" b="b"/>
              <a:pathLst>
                <a:path w="1511008" h="590292">
                  <a:moveTo>
                    <a:pt x="0" y="0"/>
                  </a:moveTo>
                  <a:lnTo>
                    <a:pt x="1511008" y="0"/>
                  </a:lnTo>
                  <a:lnTo>
                    <a:pt x="1511008" y="590292"/>
                  </a:lnTo>
                  <a:lnTo>
                    <a:pt x="0" y="5902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8FC37C8-235F-77CA-29A2-1826EBF4E812}"/>
                </a:ext>
              </a:extLst>
            </p:cNvPr>
            <p:cNvSpPr txBox="1"/>
            <p:nvPr/>
          </p:nvSpPr>
          <p:spPr>
            <a:xfrm>
              <a:off x="0" y="-38100"/>
              <a:ext cx="1511008" cy="628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AAA75B8-A10B-930D-0D40-C8A523972330}"/>
              </a:ext>
            </a:extLst>
          </p:cNvPr>
          <p:cNvGrpSpPr/>
          <p:nvPr/>
        </p:nvGrpSpPr>
        <p:grpSpPr>
          <a:xfrm>
            <a:off x="6593470" y="7445676"/>
            <a:ext cx="5200673" cy="2031699"/>
            <a:chOff x="0" y="0"/>
            <a:chExt cx="1511008" cy="590292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A1CEE8F-E8A8-BA25-A0D9-5CD45D9DF160}"/>
                </a:ext>
              </a:extLst>
            </p:cNvPr>
            <p:cNvSpPr/>
            <p:nvPr/>
          </p:nvSpPr>
          <p:spPr>
            <a:xfrm>
              <a:off x="0" y="0"/>
              <a:ext cx="1511008" cy="590292"/>
            </a:xfrm>
            <a:custGeom>
              <a:avLst/>
              <a:gdLst/>
              <a:ahLst/>
              <a:cxnLst/>
              <a:rect l="l" t="t" r="r" b="b"/>
              <a:pathLst>
                <a:path w="1511008" h="590292">
                  <a:moveTo>
                    <a:pt x="0" y="0"/>
                  </a:moveTo>
                  <a:lnTo>
                    <a:pt x="1511008" y="0"/>
                  </a:lnTo>
                  <a:lnTo>
                    <a:pt x="1511008" y="590292"/>
                  </a:lnTo>
                  <a:lnTo>
                    <a:pt x="0" y="5902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8B224219-3D20-DE0A-B660-818D433FFA76}"/>
                </a:ext>
              </a:extLst>
            </p:cNvPr>
            <p:cNvSpPr txBox="1"/>
            <p:nvPr/>
          </p:nvSpPr>
          <p:spPr>
            <a:xfrm>
              <a:off x="0" y="-38100"/>
              <a:ext cx="1511008" cy="628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024F350-D9EE-2EC4-7F76-3F4B82918840}"/>
              </a:ext>
            </a:extLst>
          </p:cNvPr>
          <p:cNvGrpSpPr/>
          <p:nvPr/>
        </p:nvGrpSpPr>
        <p:grpSpPr>
          <a:xfrm>
            <a:off x="12158239" y="7445676"/>
            <a:ext cx="5824961" cy="2031699"/>
            <a:chOff x="0" y="0"/>
            <a:chExt cx="1511008" cy="590292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585D8E0-402A-2927-BAE1-6D04BA9EAFAA}"/>
                </a:ext>
              </a:extLst>
            </p:cNvPr>
            <p:cNvSpPr/>
            <p:nvPr/>
          </p:nvSpPr>
          <p:spPr>
            <a:xfrm>
              <a:off x="0" y="0"/>
              <a:ext cx="1511008" cy="590292"/>
            </a:xfrm>
            <a:custGeom>
              <a:avLst/>
              <a:gdLst/>
              <a:ahLst/>
              <a:cxnLst/>
              <a:rect l="l" t="t" r="r" b="b"/>
              <a:pathLst>
                <a:path w="1511008" h="590292">
                  <a:moveTo>
                    <a:pt x="0" y="0"/>
                  </a:moveTo>
                  <a:lnTo>
                    <a:pt x="1511008" y="0"/>
                  </a:lnTo>
                  <a:lnTo>
                    <a:pt x="1511008" y="590292"/>
                  </a:lnTo>
                  <a:lnTo>
                    <a:pt x="0" y="5902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44F2808-40CB-547C-6C2B-8DC7C02A4015}"/>
                </a:ext>
              </a:extLst>
            </p:cNvPr>
            <p:cNvSpPr txBox="1"/>
            <p:nvPr/>
          </p:nvSpPr>
          <p:spPr>
            <a:xfrm>
              <a:off x="0" y="-38100"/>
              <a:ext cx="1511008" cy="628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FE7A6B47-8D6C-A7BA-55BC-4DFD1D2561D8}"/>
              </a:ext>
            </a:extLst>
          </p:cNvPr>
          <p:cNvGrpSpPr/>
          <p:nvPr/>
        </p:nvGrpSpPr>
        <p:grpSpPr>
          <a:xfrm>
            <a:off x="0" y="-119626"/>
            <a:ext cx="9144000" cy="2786525"/>
            <a:chOff x="0" y="-38100"/>
            <a:chExt cx="2408296" cy="925764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754074E-13F9-4FFC-FFA2-03CCA1978711}"/>
                </a:ext>
              </a:extLst>
            </p:cNvPr>
            <p:cNvSpPr/>
            <p:nvPr/>
          </p:nvSpPr>
          <p:spPr>
            <a:xfrm>
              <a:off x="0" y="0"/>
              <a:ext cx="2408296" cy="887664"/>
            </a:xfrm>
            <a:custGeom>
              <a:avLst/>
              <a:gdLst/>
              <a:ahLst/>
              <a:cxnLst/>
              <a:rect l="l" t="t" r="r" b="b"/>
              <a:pathLst>
                <a:path w="2408296" h="887664">
                  <a:moveTo>
                    <a:pt x="0" y="0"/>
                  </a:moveTo>
                  <a:lnTo>
                    <a:pt x="2408296" y="0"/>
                  </a:lnTo>
                  <a:lnTo>
                    <a:pt x="2408296" y="887664"/>
                  </a:lnTo>
                  <a:lnTo>
                    <a:pt x="0" y="887664"/>
                  </a:lnTo>
                  <a:close/>
                </a:path>
              </a:pathLst>
            </a:custGeom>
            <a:solidFill>
              <a:srgbClr val="F8AB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4716640B-CF78-6698-0DC5-AD048335AB61}"/>
                </a:ext>
              </a:extLst>
            </p:cNvPr>
            <p:cNvSpPr txBox="1"/>
            <p:nvPr/>
          </p:nvSpPr>
          <p:spPr>
            <a:xfrm>
              <a:off x="0" y="-38100"/>
              <a:ext cx="2408296" cy="925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3B6FED46-9E23-B57B-8873-E4B177547CF9}"/>
              </a:ext>
            </a:extLst>
          </p:cNvPr>
          <p:cNvGrpSpPr/>
          <p:nvPr/>
        </p:nvGrpSpPr>
        <p:grpSpPr>
          <a:xfrm>
            <a:off x="1392797" y="4571899"/>
            <a:ext cx="889079" cy="500956"/>
            <a:chOff x="0" y="0"/>
            <a:chExt cx="258314" cy="145548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3EE8425A-3B38-1663-658B-7ED4E5A6B20A}"/>
                </a:ext>
              </a:extLst>
            </p:cNvPr>
            <p:cNvSpPr/>
            <p:nvPr/>
          </p:nvSpPr>
          <p:spPr>
            <a:xfrm>
              <a:off x="0" y="0"/>
              <a:ext cx="258314" cy="145548"/>
            </a:xfrm>
            <a:custGeom>
              <a:avLst/>
              <a:gdLst/>
              <a:ahLst/>
              <a:cxnLst/>
              <a:rect l="l" t="t" r="r" b="b"/>
              <a:pathLst>
                <a:path w="258314" h="145548">
                  <a:moveTo>
                    <a:pt x="0" y="0"/>
                  </a:moveTo>
                  <a:lnTo>
                    <a:pt x="258314" y="0"/>
                  </a:lnTo>
                  <a:lnTo>
                    <a:pt x="258314" y="145548"/>
                  </a:lnTo>
                  <a:lnTo>
                    <a:pt x="0" y="145548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8F5D6C26-ECFD-DDF1-00F2-C7FD9BA24C0F}"/>
                </a:ext>
              </a:extLst>
            </p:cNvPr>
            <p:cNvSpPr txBox="1"/>
            <p:nvPr/>
          </p:nvSpPr>
          <p:spPr>
            <a:xfrm>
              <a:off x="0" y="-38100"/>
              <a:ext cx="258314" cy="18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131EE1FC-580C-2264-0356-BE894BF19311}"/>
              </a:ext>
            </a:extLst>
          </p:cNvPr>
          <p:cNvGrpSpPr/>
          <p:nvPr/>
        </p:nvGrpSpPr>
        <p:grpSpPr>
          <a:xfrm>
            <a:off x="7025787" y="4571899"/>
            <a:ext cx="889079" cy="500956"/>
            <a:chOff x="0" y="0"/>
            <a:chExt cx="258314" cy="145548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C2A66F4-30FD-0BEA-6CC6-92690E4E4D46}"/>
                </a:ext>
              </a:extLst>
            </p:cNvPr>
            <p:cNvSpPr/>
            <p:nvPr/>
          </p:nvSpPr>
          <p:spPr>
            <a:xfrm>
              <a:off x="0" y="0"/>
              <a:ext cx="258314" cy="145548"/>
            </a:xfrm>
            <a:custGeom>
              <a:avLst/>
              <a:gdLst/>
              <a:ahLst/>
              <a:cxnLst/>
              <a:rect l="l" t="t" r="r" b="b"/>
              <a:pathLst>
                <a:path w="258314" h="145548">
                  <a:moveTo>
                    <a:pt x="0" y="0"/>
                  </a:moveTo>
                  <a:lnTo>
                    <a:pt x="258314" y="0"/>
                  </a:lnTo>
                  <a:lnTo>
                    <a:pt x="258314" y="145548"/>
                  </a:lnTo>
                  <a:lnTo>
                    <a:pt x="0" y="145548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AE8A292F-5E1C-AA05-CB2F-228323848605}"/>
                </a:ext>
              </a:extLst>
            </p:cNvPr>
            <p:cNvSpPr txBox="1"/>
            <p:nvPr/>
          </p:nvSpPr>
          <p:spPr>
            <a:xfrm>
              <a:off x="0" y="-38100"/>
              <a:ext cx="258314" cy="18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2347CEA2-7061-0A38-34B6-00856D5D1471}"/>
              </a:ext>
            </a:extLst>
          </p:cNvPr>
          <p:cNvGrpSpPr/>
          <p:nvPr/>
        </p:nvGrpSpPr>
        <p:grpSpPr>
          <a:xfrm>
            <a:off x="12658778" y="4571899"/>
            <a:ext cx="889079" cy="500956"/>
            <a:chOff x="0" y="0"/>
            <a:chExt cx="258314" cy="145548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8D18349-1B17-6A74-DDFE-F6700E2961D0}"/>
                </a:ext>
              </a:extLst>
            </p:cNvPr>
            <p:cNvSpPr/>
            <p:nvPr/>
          </p:nvSpPr>
          <p:spPr>
            <a:xfrm>
              <a:off x="0" y="0"/>
              <a:ext cx="258314" cy="145548"/>
            </a:xfrm>
            <a:custGeom>
              <a:avLst/>
              <a:gdLst/>
              <a:ahLst/>
              <a:cxnLst/>
              <a:rect l="l" t="t" r="r" b="b"/>
              <a:pathLst>
                <a:path w="258314" h="145548">
                  <a:moveTo>
                    <a:pt x="0" y="0"/>
                  </a:moveTo>
                  <a:lnTo>
                    <a:pt x="258314" y="0"/>
                  </a:lnTo>
                  <a:lnTo>
                    <a:pt x="258314" y="145548"/>
                  </a:lnTo>
                  <a:lnTo>
                    <a:pt x="0" y="145548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6031367-F581-8938-B312-773326D55633}"/>
                </a:ext>
              </a:extLst>
            </p:cNvPr>
            <p:cNvSpPr txBox="1"/>
            <p:nvPr/>
          </p:nvSpPr>
          <p:spPr>
            <a:xfrm>
              <a:off x="0" y="-38100"/>
              <a:ext cx="258314" cy="18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C60EB229-07E0-A759-03C7-BCE7E8F33371}"/>
              </a:ext>
            </a:extLst>
          </p:cNvPr>
          <p:cNvGrpSpPr/>
          <p:nvPr/>
        </p:nvGrpSpPr>
        <p:grpSpPr>
          <a:xfrm>
            <a:off x="1392797" y="7196976"/>
            <a:ext cx="889079" cy="500956"/>
            <a:chOff x="0" y="0"/>
            <a:chExt cx="258314" cy="145548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CC89001-9F00-7451-7A02-D932C210FC8E}"/>
                </a:ext>
              </a:extLst>
            </p:cNvPr>
            <p:cNvSpPr/>
            <p:nvPr/>
          </p:nvSpPr>
          <p:spPr>
            <a:xfrm>
              <a:off x="0" y="0"/>
              <a:ext cx="258314" cy="145548"/>
            </a:xfrm>
            <a:custGeom>
              <a:avLst/>
              <a:gdLst/>
              <a:ahLst/>
              <a:cxnLst/>
              <a:rect l="l" t="t" r="r" b="b"/>
              <a:pathLst>
                <a:path w="258314" h="145548">
                  <a:moveTo>
                    <a:pt x="0" y="0"/>
                  </a:moveTo>
                  <a:lnTo>
                    <a:pt x="258314" y="0"/>
                  </a:lnTo>
                  <a:lnTo>
                    <a:pt x="258314" y="145548"/>
                  </a:lnTo>
                  <a:lnTo>
                    <a:pt x="0" y="145548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B4B8ED15-0369-D990-E0FF-22ABD2CD1423}"/>
                </a:ext>
              </a:extLst>
            </p:cNvPr>
            <p:cNvSpPr txBox="1"/>
            <p:nvPr/>
          </p:nvSpPr>
          <p:spPr>
            <a:xfrm>
              <a:off x="0" y="-38100"/>
              <a:ext cx="258314" cy="18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BC1EF06-C2D2-D63C-58FF-93718BE7AE94}"/>
              </a:ext>
            </a:extLst>
          </p:cNvPr>
          <p:cNvGrpSpPr/>
          <p:nvPr/>
        </p:nvGrpSpPr>
        <p:grpSpPr>
          <a:xfrm>
            <a:off x="7025787" y="7196976"/>
            <a:ext cx="889079" cy="500956"/>
            <a:chOff x="0" y="0"/>
            <a:chExt cx="258314" cy="145548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BAFF75CB-2D76-B0D3-7037-77E7DE0CCD85}"/>
                </a:ext>
              </a:extLst>
            </p:cNvPr>
            <p:cNvSpPr/>
            <p:nvPr/>
          </p:nvSpPr>
          <p:spPr>
            <a:xfrm>
              <a:off x="0" y="0"/>
              <a:ext cx="258314" cy="145548"/>
            </a:xfrm>
            <a:custGeom>
              <a:avLst/>
              <a:gdLst/>
              <a:ahLst/>
              <a:cxnLst/>
              <a:rect l="l" t="t" r="r" b="b"/>
              <a:pathLst>
                <a:path w="258314" h="145548">
                  <a:moveTo>
                    <a:pt x="0" y="0"/>
                  </a:moveTo>
                  <a:lnTo>
                    <a:pt x="258314" y="0"/>
                  </a:lnTo>
                  <a:lnTo>
                    <a:pt x="258314" y="145548"/>
                  </a:lnTo>
                  <a:lnTo>
                    <a:pt x="0" y="145548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C6FB31B9-5370-6666-7B02-0076667C78C4}"/>
                </a:ext>
              </a:extLst>
            </p:cNvPr>
            <p:cNvSpPr txBox="1"/>
            <p:nvPr/>
          </p:nvSpPr>
          <p:spPr>
            <a:xfrm>
              <a:off x="0" y="-38100"/>
              <a:ext cx="258314" cy="18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7A9AD122-F3C8-BEBE-3C09-B805590DDEFC}"/>
              </a:ext>
            </a:extLst>
          </p:cNvPr>
          <p:cNvGrpSpPr/>
          <p:nvPr/>
        </p:nvGrpSpPr>
        <p:grpSpPr>
          <a:xfrm>
            <a:off x="12658778" y="7196976"/>
            <a:ext cx="889079" cy="500956"/>
            <a:chOff x="0" y="0"/>
            <a:chExt cx="258314" cy="145548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FD278F70-A88B-5F99-9096-791FC7DA9133}"/>
                </a:ext>
              </a:extLst>
            </p:cNvPr>
            <p:cNvSpPr/>
            <p:nvPr/>
          </p:nvSpPr>
          <p:spPr>
            <a:xfrm>
              <a:off x="0" y="0"/>
              <a:ext cx="258314" cy="145548"/>
            </a:xfrm>
            <a:custGeom>
              <a:avLst/>
              <a:gdLst/>
              <a:ahLst/>
              <a:cxnLst/>
              <a:rect l="l" t="t" r="r" b="b"/>
              <a:pathLst>
                <a:path w="258314" h="145548">
                  <a:moveTo>
                    <a:pt x="0" y="0"/>
                  </a:moveTo>
                  <a:lnTo>
                    <a:pt x="258314" y="0"/>
                  </a:lnTo>
                  <a:lnTo>
                    <a:pt x="258314" y="145548"/>
                  </a:lnTo>
                  <a:lnTo>
                    <a:pt x="0" y="145548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826506EC-04A6-7411-61D9-CC103EA396AB}"/>
                </a:ext>
              </a:extLst>
            </p:cNvPr>
            <p:cNvSpPr txBox="1"/>
            <p:nvPr/>
          </p:nvSpPr>
          <p:spPr>
            <a:xfrm>
              <a:off x="0" y="-38100"/>
              <a:ext cx="258314" cy="18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TextBox 43">
            <a:extLst>
              <a:ext uri="{FF2B5EF4-FFF2-40B4-BE49-F238E27FC236}">
                <a16:creationId xmlns:a16="http://schemas.microsoft.com/office/drawing/2014/main" id="{6FE6DE38-4CC2-12BF-6E51-49206630DFF5}"/>
              </a:ext>
            </a:extLst>
          </p:cNvPr>
          <p:cNvSpPr txBox="1"/>
          <p:nvPr/>
        </p:nvSpPr>
        <p:spPr>
          <a:xfrm>
            <a:off x="1028700" y="889441"/>
            <a:ext cx="7546091" cy="157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Outcomes</a:t>
            </a:r>
          </a:p>
          <a:p>
            <a:pPr marL="0" marR="0" lvl="0" indent="0" algn="l" defTabSz="914400" rtl="0" eaLnBrk="1" fontAlgn="auto" latinLnBrk="0" hangingPunct="1">
              <a:lnSpc>
                <a:spcPts val="6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Highest rank of % of responses</a:t>
            </a:r>
            <a:endParaRPr kumimoji="0" lang="en-US" sz="54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dnika Next Bold"/>
              <a:ea typeface="Radnika Next Bold"/>
              <a:cs typeface="Radnika Next Bold"/>
              <a:sym typeface="Radnika Next Bold"/>
            </a:endParaRPr>
          </a:p>
        </p:txBody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C95438AB-F0FB-2D9F-B365-970E3EA455C9}"/>
              </a:ext>
            </a:extLst>
          </p:cNvPr>
          <p:cNvGrpSpPr/>
          <p:nvPr/>
        </p:nvGrpSpPr>
        <p:grpSpPr>
          <a:xfrm>
            <a:off x="-1" y="9984217"/>
            <a:ext cx="18288001" cy="302784"/>
            <a:chOff x="0" y="-38100"/>
            <a:chExt cx="5026496" cy="314316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D41E2A53-5616-D5C2-860C-0B2D5B809805}"/>
                </a:ext>
              </a:extLst>
            </p:cNvPr>
            <p:cNvSpPr/>
            <p:nvPr/>
          </p:nvSpPr>
          <p:spPr>
            <a:xfrm>
              <a:off x="0" y="0"/>
              <a:ext cx="5026496" cy="276216"/>
            </a:xfrm>
            <a:custGeom>
              <a:avLst/>
              <a:gdLst/>
              <a:ahLst/>
              <a:cxnLst/>
              <a:rect l="l" t="t" r="r" b="b"/>
              <a:pathLst>
                <a:path w="5026496" h="276216">
                  <a:moveTo>
                    <a:pt x="0" y="0"/>
                  </a:moveTo>
                  <a:lnTo>
                    <a:pt x="5026496" y="0"/>
                  </a:lnTo>
                  <a:lnTo>
                    <a:pt x="5026496" y="276216"/>
                  </a:lnTo>
                  <a:lnTo>
                    <a:pt x="0" y="276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E00870D7-8764-E7B3-D195-8A63527018D2}"/>
                </a:ext>
              </a:extLst>
            </p:cNvPr>
            <p:cNvSpPr txBox="1"/>
            <p:nvPr/>
          </p:nvSpPr>
          <p:spPr>
            <a:xfrm>
              <a:off x="0" y="-38100"/>
              <a:ext cx="5026496" cy="314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B1F17744-EE22-A971-D6D7-568C427D4E8E}"/>
              </a:ext>
            </a:extLst>
          </p:cNvPr>
          <p:cNvSpPr txBox="1"/>
          <p:nvPr/>
        </p:nvSpPr>
        <p:spPr>
          <a:xfrm>
            <a:off x="1414945" y="5150381"/>
            <a:ext cx="4297264" cy="36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Prioritisation of features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EEBA09D2-DE8D-C7F4-E373-10EDD13EC5AE}"/>
              </a:ext>
            </a:extLst>
          </p:cNvPr>
          <p:cNvSpPr txBox="1"/>
          <p:nvPr/>
        </p:nvSpPr>
        <p:spPr>
          <a:xfrm>
            <a:off x="1146412" y="5569026"/>
            <a:ext cx="4889839" cy="1203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Connectivity to Island destinations (17%).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Lookouts with views &amp; photo ops (14%).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Benches or rest stops for relaxation (13%).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Eco-friendly sustainable design (13%).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49903102-EE19-CA4A-E317-BAE9EF0207BC}"/>
              </a:ext>
            </a:extLst>
          </p:cNvPr>
          <p:cNvSpPr txBox="1"/>
          <p:nvPr/>
        </p:nvSpPr>
        <p:spPr>
          <a:xfrm>
            <a:off x="1414945" y="7777777"/>
            <a:ext cx="4297264" cy="36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Visiting Experience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A7F4D7FC-8422-8DBE-D247-50BBDFD82240}"/>
              </a:ext>
            </a:extLst>
          </p:cNvPr>
          <p:cNvSpPr txBox="1"/>
          <p:nvPr/>
        </p:nvSpPr>
        <p:spPr>
          <a:xfrm>
            <a:off x="1414945" y="8251014"/>
            <a:ext cx="4297264" cy="89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Local recreation (23%).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Spending quality time with friends and family (19%).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A6CCAA0F-0045-B825-2AD9-834657B23025}"/>
              </a:ext>
            </a:extLst>
          </p:cNvPr>
          <p:cNvSpPr txBox="1"/>
          <p:nvPr/>
        </p:nvSpPr>
        <p:spPr>
          <a:xfrm>
            <a:off x="7025787" y="5160311"/>
            <a:ext cx="4510646" cy="36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Experience and atmosphere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3DB28A6D-BC1A-7E92-7A4F-3B0C6457C169}"/>
              </a:ext>
            </a:extLst>
          </p:cNvPr>
          <p:cNvSpPr txBox="1"/>
          <p:nvPr/>
        </p:nvSpPr>
        <p:spPr>
          <a:xfrm>
            <a:off x="6741994" y="5633548"/>
            <a:ext cx="4794439" cy="89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Tranquil space to connect with nature (40%).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Welcoming experience for families (30%).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851D77D-EB60-9736-2F52-13EEF86E08F5}"/>
              </a:ext>
            </a:extLst>
          </p:cNvPr>
          <p:cNvSpPr txBox="1"/>
          <p:nvPr/>
        </p:nvSpPr>
        <p:spPr>
          <a:xfrm>
            <a:off x="7025787" y="7777777"/>
            <a:ext cx="4297264" cy="36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Visiting frequency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F0ABD938-89D4-C499-F316-A74E66FCBB7F}"/>
              </a:ext>
            </a:extLst>
          </p:cNvPr>
          <p:cNvSpPr txBox="1"/>
          <p:nvPr/>
        </p:nvSpPr>
        <p:spPr>
          <a:xfrm>
            <a:off x="7025787" y="8251014"/>
            <a:ext cx="4297264" cy="89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Once or twice (35%).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Three to five times (30%).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Not at all (15%).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D3370BA5-64B9-3849-A9EE-08C28F1D590A}"/>
              </a:ext>
            </a:extLst>
          </p:cNvPr>
          <p:cNvSpPr txBox="1"/>
          <p:nvPr/>
        </p:nvSpPr>
        <p:spPr>
          <a:xfrm>
            <a:off x="12332848" y="5224695"/>
            <a:ext cx="4297264" cy="36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Options Preference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681E5166-897A-0425-1287-5E7D264DE245}"/>
              </a:ext>
            </a:extLst>
          </p:cNvPr>
          <p:cNvSpPr txBox="1"/>
          <p:nvPr/>
        </p:nvSpPr>
        <p:spPr>
          <a:xfrm>
            <a:off x="12332848" y="5642929"/>
            <a:ext cx="5754256" cy="120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Class 1 to Monkey Beach (45%)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Class 1 to lookout, then Class 3 (35%)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Class 1 to Shelving Beach (20%)</a:t>
            </a:r>
          </a:p>
          <a:p>
            <a:pPr marL="0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Note: 65+ group, Class 1 (lookout) was preferred (80%)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279F2E10-96EC-C34A-FA37-109BD62F9BE9}"/>
              </a:ext>
            </a:extLst>
          </p:cNvPr>
          <p:cNvSpPr txBox="1"/>
          <p:nvPr/>
        </p:nvSpPr>
        <p:spPr>
          <a:xfrm>
            <a:off x="12616391" y="7709178"/>
            <a:ext cx="4297264" cy="36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Impact on future visitation</a:t>
            </a: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9E087E1B-7004-1FC6-1AD0-60537BE89F6A}"/>
              </a:ext>
            </a:extLst>
          </p:cNvPr>
          <p:cNvSpPr txBox="1"/>
          <p:nvPr/>
        </p:nvSpPr>
        <p:spPr>
          <a:xfrm>
            <a:off x="12594243" y="8121948"/>
            <a:ext cx="4642909" cy="120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More likely to visit (75%).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No impact on visitation (20%).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"/>
                <a:ea typeface="Radnika Next"/>
                <a:cs typeface="Radnika Next"/>
                <a:sym typeface="Radnika Next"/>
              </a:rPr>
              <a:t>Less likely to visit (5%)</a:t>
            </a:r>
          </a:p>
          <a:p>
            <a:pPr marL="0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dnika Next"/>
              <a:ea typeface="Radnika Next"/>
              <a:cs typeface="Radnika Next"/>
              <a:sym typeface="Radnika Next"/>
            </a:endParaRP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B57049E0-F744-AA5B-146C-2E692F276FA1}"/>
              </a:ext>
            </a:extLst>
          </p:cNvPr>
          <p:cNvSpPr txBox="1"/>
          <p:nvPr/>
        </p:nvSpPr>
        <p:spPr>
          <a:xfrm>
            <a:off x="1582999" y="4658189"/>
            <a:ext cx="508674" cy="29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01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65F432F0-DB5A-EB86-E736-A61078BEB230}"/>
              </a:ext>
            </a:extLst>
          </p:cNvPr>
          <p:cNvSpPr txBox="1"/>
          <p:nvPr/>
        </p:nvSpPr>
        <p:spPr>
          <a:xfrm>
            <a:off x="7215990" y="4658189"/>
            <a:ext cx="508674" cy="29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02</a:t>
            </a:r>
          </a:p>
        </p:txBody>
      </p:sp>
      <p:sp>
        <p:nvSpPr>
          <p:cNvPr id="62" name="TextBox 62">
            <a:extLst>
              <a:ext uri="{FF2B5EF4-FFF2-40B4-BE49-F238E27FC236}">
                <a16:creationId xmlns:a16="http://schemas.microsoft.com/office/drawing/2014/main" id="{2F4FC3E7-D03C-09A9-4B07-65B060BEA946}"/>
              </a:ext>
            </a:extLst>
          </p:cNvPr>
          <p:cNvSpPr txBox="1"/>
          <p:nvPr/>
        </p:nvSpPr>
        <p:spPr>
          <a:xfrm>
            <a:off x="12848980" y="4658189"/>
            <a:ext cx="508674" cy="29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03</a:t>
            </a:r>
          </a:p>
        </p:txBody>
      </p:sp>
      <p:sp>
        <p:nvSpPr>
          <p:cNvPr id="63" name="TextBox 63">
            <a:extLst>
              <a:ext uri="{FF2B5EF4-FFF2-40B4-BE49-F238E27FC236}">
                <a16:creationId xmlns:a16="http://schemas.microsoft.com/office/drawing/2014/main" id="{A7171A8C-475C-EB11-C180-4EE4360B8DEA}"/>
              </a:ext>
            </a:extLst>
          </p:cNvPr>
          <p:cNvSpPr txBox="1"/>
          <p:nvPr/>
        </p:nvSpPr>
        <p:spPr>
          <a:xfrm>
            <a:off x="1582999" y="7283266"/>
            <a:ext cx="508674" cy="29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04</a:t>
            </a: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83AFE8E3-FD35-9F7E-9183-6BDAC434EA70}"/>
              </a:ext>
            </a:extLst>
          </p:cNvPr>
          <p:cNvSpPr txBox="1"/>
          <p:nvPr/>
        </p:nvSpPr>
        <p:spPr>
          <a:xfrm>
            <a:off x="7215990" y="7283266"/>
            <a:ext cx="508674" cy="29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05</a:t>
            </a:r>
          </a:p>
        </p:txBody>
      </p:sp>
      <p:sp>
        <p:nvSpPr>
          <p:cNvPr id="65" name="TextBox 65">
            <a:extLst>
              <a:ext uri="{FF2B5EF4-FFF2-40B4-BE49-F238E27FC236}">
                <a16:creationId xmlns:a16="http://schemas.microsoft.com/office/drawing/2014/main" id="{D8BB66CB-C5B2-A405-0D8C-54254D97C779}"/>
              </a:ext>
            </a:extLst>
          </p:cNvPr>
          <p:cNvSpPr txBox="1"/>
          <p:nvPr/>
        </p:nvSpPr>
        <p:spPr>
          <a:xfrm>
            <a:off x="12848980" y="7283266"/>
            <a:ext cx="508674" cy="29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06</a:t>
            </a:r>
          </a:p>
        </p:txBody>
      </p:sp>
      <p:pic>
        <p:nvPicPr>
          <p:cNvPr id="23" name="Picture 22" descr="A group of people with numbers&#10;&#10;AI-generated content may be incorrect.">
            <a:extLst>
              <a:ext uri="{FF2B5EF4-FFF2-40B4-BE49-F238E27FC236}">
                <a16:creationId xmlns:a16="http://schemas.microsoft.com/office/drawing/2014/main" id="{1313395C-511A-45E5-9B33-10D5307B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/>
          <a:stretch/>
        </p:blipFill>
        <p:spPr>
          <a:xfrm>
            <a:off x="10454662" y="307521"/>
            <a:ext cx="7477830" cy="3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0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81EFF-B010-EDED-BE69-072CDB97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4F3CB4C6-CC18-81E1-022B-22567A4FA45A}"/>
              </a:ext>
            </a:extLst>
          </p:cNvPr>
          <p:cNvGrpSpPr/>
          <p:nvPr/>
        </p:nvGrpSpPr>
        <p:grpSpPr>
          <a:xfrm>
            <a:off x="14168869" y="-144661"/>
            <a:ext cx="4128727" cy="10431661"/>
            <a:chOff x="0" y="-38100"/>
            <a:chExt cx="1087401" cy="274743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3906758-C8BC-955E-3962-1AD139B53817}"/>
                </a:ext>
              </a:extLst>
            </p:cNvPr>
            <p:cNvSpPr/>
            <p:nvPr/>
          </p:nvSpPr>
          <p:spPr>
            <a:xfrm>
              <a:off x="0" y="0"/>
              <a:ext cx="1087401" cy="2709333"/>
            </a:xfrm>
            <a:custGeom>
              <a:avLst/>
              <a:gdLst/>
              <a:ahLst/>
              <a:cxnLst/>
              <a:rect l="l" t="t" r="r" b="b"/>
              <a:pathLst>
                <a:path w="1087401" h="2709333">
                  <a:moveTo>
                    <a:pt x="0" y="0"/>
                  </a:moveTo>
                  <a:lnTo>
                    <a:pt x="1087401" y="0"/>
                  </a:lnTo>
                  <a:lnTo>
                    <a:pt x="1087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A1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621BFEE-3504-E228-EEDF-8B136E30DAE0}"/>
                </a:ext>
              </a:extLst>
            </p:cNvPr>
            <p:cNvSpPr txBox="1"/>
            <p:nvPr/>
          </p:nvSpPr>
          <p:spPr>
            <a:xfrm>
              <a:off x="0" y="-38100"/>
              <a:ext cx="1087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2DB35374-2375-FCB8-0E80-1D965162E7D1}"/>
              </a:ext>
            </a:extLst>
          </p:cNvPr>
          <p:cNvSpPr/>
          <p:nvPr/>
        </p:nvSpPr>
        <p:spPr>
          <a:xfrm>
            <a:off x="0" y="1572151"/>
            <a:ext cx="1028700" cy="0"/>
          </a:xfrm>
          <a:prstGeom prst="line">
            <a:avLst/>
          </a:prstGeom>
          <a:ln w="19050" cap="flat">
            <a:solidFill>
              <a:srgbClr val="0A884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A7A7BC65-3501-65E9-6627-71CC4169E144}"/>
              </a:ext>
            </a:extLst>
          </p:cNvPr>
          <p:cNvSpPr txBox="1"/>
          <p:nvPr/>
        </p:nvSpPr>
        <p:spPr>
          <a:xfrm>
            <a:off x="1473892" y="1157813"/>
            <a:ext cx="10426956" cy="793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Site 1: Fisherman's Beach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6E5BDC-BF22-6F3A-6C30-39F24B930380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964834"/>
            <a:ext cx="6021029" cy="7995536"/>
            <a:chOff x="841836" y="2427946"/>
            <a:chExt cx="5046362" cy="67012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DB1229-3197-BE35-A761-2D6F679DB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5244"/>
            <a:stretch/>
          </p:blipFill>
          <p:spPr>
            <a:xfrm>
              <a:off x="841836" y="2427946"/>
              <a:ext cx="5046362" cy="66589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2CC63E-8C1A-9346-5831-508C48596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1915"/>
            <a:stretch/>
          </p:blipFill>
          <p:spPr>
            <a:xfrm>
              <a:off x="956140" y="7519237"/>
              <a:ext cx="2343150" cy="160995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FBB9A3C-4DA4-8C75-1905-9427E30F3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657" y="6838950"/>
            <a:ext cx="2693510" cy="31334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68A3A2FA-B774-9351-1FE6-19351D57928A}"/>
              </a:ext>
            </a:extLst>
          </p:cNvPr>
          <p:cNvSpPr/>
          <p:nvPr/>
        </p:nvSpPr>
        <p:spPr>
          <a:xfrm>
            <a:off x="7429500" y="2285912"/>
            <a:ext cx="567388" cy="4553038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FE793E41-DBDD-6033-1205-CF8ED2D2A372}"/>
              </a:ext>
            </a:extLst>
          </p:cNvPr>
          <p:cNvSpPr txBox="1"/>
          <p:nvPr/>
        </p:nvSpPr>
        <p:spPr>
          <a:xfrm>
            <a:off x="8132394" y="4410168"/>
            <a:ext cx="4486165" cy="27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~440m existing path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B8627F7-0467-7DF2-CD26-DBA572CCF378}"/>
              </a:ext>
            </a:extLst>
          </p:cNvPr>
          <p:cNvSpPr/>
          <p:nvPr/>
        </p:nvSpPr>
        <p:spPr>
          <a:xfrm>
            <a:off x="7424603" y="6838950"/>
            <a:ext cx="567388" cy="2857588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35">
            <a:extLst>
              <a:ext uri="{FF2B5EF4-FFF2-40B4-BE49-F238E27FC236}">
                <a16:creationId xmlns:a16="http://schemas.microsoft.com/office/drawing/2014/main" id="{CB6058B9-E3CC-ADB4-825D-793A64E575AF}"/>
              </a:ext>
            </a:extLst>
          </p:cNvPr>
          <p:cNvSpPr txBox="1"/>
          <p:nvPr/>
        </p:nvSpPr>
        <p:spPr>
          <a:xfrm>
            <a:off x="8132394" y="7820057"/>
            <a:ext cx="2295509" cy="895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~230m new path</a:t>
            </a:r>
          </a:p>
          <a:p>
            <a:pPr marR="0" lvl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(In-front of southern residences)</a:t>
            </a: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C4E7D2B1-3FB6-30E0-756E-84E8B2E367DB}"/>
              </a:ext>
            </a:extLst>
          </p:cNvPr>
          <p:cNvSpPr txBox="1"/>
          <p:nvPr/>
        </p:nvSpPr>
        <p:spPr>
          <a:xfrm>
            <a:off x="8007631" y="7053023"/>
            <a:ext cx="211744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Road crossing / transition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CCE7996-20E5-3390-E576-8CBB7A8AE807}"/>
              </a:ext>
            </a:extLst>
          </p:cNvPr>
          <p:cNvSpPr/>
          <p:nvPr/>
        </p:nvSpPr>
        <p:spPr>
          <a:xfrm>
            <a:off x="13457641" y="6838950"/>
            <a:ext cx="567388" cy="3070906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35">
            <a:extLst>
              <a:ext uri="{FF2B5EF4-FFF2-40B4-BE49-F238E27FC236}">
                <a16:creationId xmlns:a16="http://schemas.microsoft.com/office/drawing/2014/main" id="{238BBADD-B93C-5D85-E83E-8F3936D61E34}"/>
              </a:ext>
            </a:extLst>
          </p:cNvPr>
          <p:cNvSpPr txBox="1"/>
          <p:nvPr/>
        </p:nvSpPr>
        <p:spPr>
          <a:xfrm>
            <a:off x="14208975" y="8109786"/>
            <a:ext cx="2097187" cy="1203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~430m new path</a:t>
            </a:r>
          </a:p>
          <a:p>
            <a:pPr marR="0" lvl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(Behind southern residences)</a:t>
            </a:r>
          </a:p>
          <a:p>
            <a:pPr marR="0" lvl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Additional 200m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D4234A-9559-337B-34EB-3CD3E7CD4840}"/>
              </a:ext>
            </a:extLst>
          </p:cNvPr>
          <p:cNvCxnSpPr>
            <a:cxnSpLocks/>
          </p:cNvCxnSpPr>
          <p:nvPr/>
        </p:nvCxnSpPr>
        <p:spPr>
          <a:xfrm flipH="1">
            <a:off x="5553075" y="7299245"/>
            <a:ext cx="2340256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5">
            <a:extLst>
              <a:ext uri="{FF2B5EF4-FFF2-40B4-BE49-F238E27FC236}">
                <a16:creationId xmlns:a16="http://schemas.microsoft.com/office/drawing/2014/main" id="{2F618410-70A8-C3F8-6F93-05ECA8077A48}"/>
              </a:ext>
            </a:extLst>
          </p:cNvPr>
          <p:cNvSpPr txBox="1"/>
          <p:nvPr/>
        </p:nvSpPr>
        <p:spPr>
          <a:xfrm>
            <a:off x="14188718" y="7299244"/>
            <a:ext cx="211744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Road crossing / transition required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591613-0D9E-9D3B-41F3-97AFC56B5377}"/>
              </a:ext>
            </a:extLst>
          </p:cNvPr>
          <p:cNvCxnSpPr>
            <a:cxnSpLocks/>
          </p:cNvCxnSpPr>
          <p:nvPr/>
        </p:nvCxnSpPr>
        <p:spPr>
          <a:xfrm flipH="1">
            <a:off x="12662807" y="7545466"/>
            <a:ext cx="136806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5">
            <a:extLst>
              <a:ext uri="{FF2B5EF4-FFF2-40B4-BE49-F238E27FC236}">
                <a16:creationId xmlns:a16="http://schemas.microsoft.com/office/drawing/2014/main" id="{E56CA7C5-D82F-2828-601B-D6913A9A4225}"/>
              </a:ext>
            </a:extLst>
          </p:cNvPr>
          <p:cNvSpPr txBox="1"/>
          <p:nvPr/>
        </p:nvSpPr>
        <p:spPr>
          <a:xfrm>
            <a:off x="8600039" y="2185724"/>
            <a:ext cx="5096123" cy="895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b="1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Concept options evaluated include:</a:t>
            </a:r>
          </a:p>
          <a:p>
            <a:pPr marL="285750" marR="0" lvl="0" indent="-28575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Low profile ‘boardwalk’ (0.3m – 0.5m high).</a:t>
            </a:r>
          </a:p>
          <a:p>
            <a:pPr marL="285750" marR="0" lvl="0" indent="-28575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>
                <a:solidFill>
                  <a:schemeClr val="bg1"/>
                </a:solidFill>
                <a:latin typeface="Radnika Next"/>
                <a:ea typeface="Radnika Next"/>
                <a:cs typeface="Radnika Next"/>
                <a:sym typeface="Radnika Next"/>
              </a:rPr>
              <a:t>‘Trail’ using pavers, compacted gravel etc.</a:t>
            </a:r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2C6943C5-23D2-EB40-66C3-025CEA7376E5}"/>
              </a:ext>
            </a:extLst>
          </p:cNvPr>
          <p:cNvSpPr txBox="1"/>
          <p:nvPr/>
        </p:nvSpPr>
        <p:spPr>
          <a:xfrm>
            <a:off x="14562319" y="2185724"/>
            <a:ext cx="3487685" cy="243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fontAlgn="auto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700" b="1">
                <a:solidFill>
                  <a:schemeClr val="bg1"/>
                </a:solidFill>
                <a:latin typeface="Radnika Next"/>
                <a:ea typeface="Radnika Next"/>
                <a:cs typeface="Radnika Next"/>
              </a:defRPr>
            </a:lvl1pPr>
          </a:lstStyle>
          <a:p>
            <a:r>
              <a:rPr lang="en-US" dirty="0">
                <a:sym typeface="Radnika Next"/>
              </a:rPr>
              <a:t>Recommendation: A nominal 2.5m wide low-profile, low-impact Class 1 walking trail along Fisherman’s Beach, located within the esplanade area, and as far as practical offset from resident’s premises to minimise impacts.</a:t>
            </a:r>
          </a:p>
        </p:txBody>
      </p:sp>
    </p:spTree>
    <p:extLst>
      <p:ext uri="{BB962C8B-B14F-4D97-AF65-F5344CB8AC3E}">
        <p14:creationId xmlns:p14="http://schemas.microsoft.com/office/powerpoint/2010/main" val="228258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00E13C-572B-1F20-D516-ABD165AD9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ABB71E1A-9118-C670-4A7C-35F1C9F1275D}"/>
              </a:ext>
            </a:extLst>
          </p:cNvPr>
          <p:cNvGrpSpPr/>
          <p:nvPr/>
        </p:nvGrpSpPr>
        <p:grpSpPr>
          <a:xfrm>
            <a:off x="1" y="-135136"/>
            <a:ext cx="18297596" cy="10431661"/>
            <a:chOff x="0" y="-38100"/>
            <a:chExt cx="1087401" cy="274743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316E0C2-211D-66A9-F28C-3A2765201746}"/>
                </a:ext>
              </a:extLst>
            </p:cNvPr>
            <p:cNvSpPr/>
            <p:nvPr/>
          </p:nvSpPr>
          <p:spPr>
            <a:xfrm>
              <a:off x="0" y="-2509"/>
              <a:ext cx="1087401" cy="2709333"/>
            </a:xfrm>
            <a:custGeom>
              <a:avLst/>
              <a:gdLst/>
              <a:ahLst/>
              <a:cxnLst/>
              <a:rect l="l" t="t" r="r" b="b"/>
              <a:pathLst>
                <a:path w="1087401" h="2709333">
                  <a:moveTo>
                    <a:pt x="0" y="0"/>
                  </a:moveTo>
                  <a:lnTo>
                    <a:pt x="1087401" y="0"/>
                  </a:lnTo>
                  <a:lnTo>
                    <a:pt x="1087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A1D9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97F6323-6E0C-6B59-214D-50B6ED8FADDC}"/>
                </a:ext>
              </a:extLst>
            </p:cNvPr>
            <p:cNvSpPr txBox="1"/>
            <p:nvPr/>
          </p:nvSpPr>
          <p:spPr>
            <a:xfrm>
              <a:off x="0" y="-38100"/>
              <a:ext cx="1087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6DE22247-7AAA-E392-A711-9D43F8D5787C}"/>
              </a:ext>
            </a:extLst>
          </p:cNvPr>
          <p:cNvSpPr/>
          <p:nvPr/>
        </p:nvSpPr>
        <p:spPr>
          <a:xfrm>
            <a:off x="0" y="1572151"/>
            <a:ext cx="1028700" cy="0"/>
          </a:xfrm>
          <a:prstGeom prst="line">
            <a:avLst/>
          </a:prstGeom>
          <a:ln w="19050" cap="flat">
            <a:solidFill>
              <a:srgbClr val="0A884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308E5156-E89B-5F24-C792-750AEF4E4F5F}"/>
              </a:ext>
            </a:extLst>
          </p:cNvPr>
          <p:cNvSpPr txBox="1"/>
          <p:nvPr/>
        </p:nvSpPr>
        <p:spPr>
          <a:xfrm>
            <a:off x="1473891" y="1157813"/>
            <a:ext cx="16609393" cy="787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</a:pPr>
            <a:r>
              <a:rPr lang="en-US" sz="5300" b="1" dirty="0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Site 2: Fisherman’s to Shelving Beach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28304C16-5D47-8B8C-A6B5-16323F339E1B}"/>
              </a:ext>
            </a:extLst>
          </p:cNvPr>
          <p:cNvSpPr txBox="1"/>
          <p:nvPr/>
        </p:nvSpPr>
        <p:spPr>
          <a:xfrm>
            <a:off x="258769" y="2006325"/>
            <a:ext cx="15961892" cy="703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Headland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: Overland -</a:t>
            </a:r>
            <a:r>
              <a:rPr lang="en-US" sz="2400" b="1" dirty="0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 400m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dnika Next Bold"/>
              <a:ea typeface="Radnika Next Bold"/>
              <a:cs typeface="Radnika Next Bold"/>
              <a:sym typeface="Radnika Nex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D60E1-9758-F27D-A95C-9676535B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9" y="2775853"/>
            <a:ext cx="7812968" cy="7375312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D4E6AC93-3D4A-F86E-C9C7-67005C4F185C}"/>
              </a:ext>
            </a:extLst>
          </p:cNvPr>
          <p:cNvSpPr txBox="1"/>
          <p:nvPr/>
        </p:nvSpPr>
        <p:spPr>
          <a:xfrm>
            <a:off x="8447314" y="2786373"/>
            <a:ext cx="6033025" cy="1510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fontAlgn="auto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700" b="1">
                <a:solidFill>
                  <a:schemeClr val="bg1"/>
                </a:solidFill>
                <a:latin typeface="Radnika Next"/>
                <a:ea typeface="Radnika Next"/>
                <a:cs typeface="Radnika Next"/>
              </a:defRPr>
            </a:lvl1pPr>
          </a:lstStyle>
          <a:p>
            <a:r>
              <a:rPr lang="en-US" dirty="0">
                <a:sym typeface="Radnika Next"/>
              </a:rPr>
              <a:t>Recommendation: A nominal 2.0m wide Class 1 boardwalk structure (FRP material) around the Fisherman’s to Shelving Beach headland, that has wider 3.0m-4.0m wide section at an optimal location for viewing and photo opportunities.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9952C-53B6-A909-43D5-F299B5F765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30" t="11487" r="207"/>
          <a:stretch/>
        </p:blipFill>
        <p:spPr>
          <a:xfrm>
            <a:off x="8330506" y="5260490"/>
            <a:ext cx="4970560" cy="2616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C6E53-4BB7-1389-8C1C-D6381D73A9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540" r="36311"/>
          <a:stretch/>
        </p:blipFill>
        <p:spPr>
          <a:xfrm>
            <a:off x="8330505" y="8155709"/>
            <a:ext cx="3353975" cy="1988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EA7AEE-204E-4B9F-97D3-6D5F5811E0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89" t="2042" r="23382" b="1"/>
          <a:stretch/>
        </p:blipFill>
        <p:spPr>
          <a:xfrm>
            <a:off x="13514991" y="5355771"/>
            <a:ext cx="4670669" cy="2562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801E1B-9F65-5701-FB75-1458F36503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86" r="34724"/>
          <a:stretch/>
        </p:blipFill>
        <p:spPr>
          <a:xfrm>
            <a:off x="11898756" y="8162329"/>
            <a:ext cx="3180491" cy="19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7AA7A3-F87C-9F03-BD73-81A8848866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56" t="14247" r="26709"/>
          <a:stretch/>
        </p:blipFill>
        <p:spPr>
          <a:xfrm>
            <a:off x="15191184" y="8184219"/>
            <a:ext cx="2994476" cy="19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0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BA09B4-CFEA-04C9-7ECA-9A9E94DB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FE007D32-906B-C839-E12A-2776D9D3D3B1}"/>
              </a:ext>
            </a:extLst>
          </p:cNvPr>
          <p:cNvGrpSpPr/>
          <p:nvPr/>
        </p:nvGrpSpPr>
        <p:grpSpPr>
          <a:xfrm>
            <a:off x="1" y="-135136"/>
            <a:ext cx="18297596" cy="10431661"/>
            <a:chOff x="0" y="-38100"/>
            <a:chExt cx="1087401" cy="274743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631B76C-9FE4-95C8-2D6E-5FB532FF80D3}"/>
                </a:ext>
              </a:extLst>
            </p:cNvPr>
            <p:cNvSpPr/>
            <p:nvPr/>
          </p:nvSpPr>
          <p:spPr>
            <a:xfrm>
              <a:off x="0" y="-2509"/>
              <a:ext cx="1087401" cy="2709333"/>
            </a:xfrm>
            <a:custGeom>
              <a:avLst/>
              <a:gdLst/>
              <a:ahLst/>
              <a:cxnLst/>
              <a:rect l="l" t="t" r="r" b="b"/>
              <a:pathLst>
                <a:path w="1087401" h="2709333">
                  <a:moveTo>
                    <a:pt x="0" y="0"/>
                  </a:moveTo>
                  <a:lnTo>
                    <a:pt x="1087401" y="0"/>
                  </a:lnTo>
                  <a:lnTo>
                    <a:pt x="1087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A1D9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96EC0D8-7411-97CF-076B-A1D7DA8582D3}"/>
                </a:ext>
              </a:extLst>
            </p:cNvPr>
            <p:cNvSpPr txBox="1"/>
            <p:nvPr/>
          </p:nvSpPr>
          <p:spPr>
            <a:xfrm>
              <a:off x="0" y="-38100"/>
              <a:ext cx="1087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503DC87D-18B6-B456-D188-40665FAD888B}"/>
              </a:ext>
            </a:extLst>
          </p:cNvPr>
          <p:cNvSpPr/>
          <p:nvPr/>
        </p:nvSpPr>
        <p:spPr>
          <a:xfrm>
            <a:off x="0" y="1572151"/>
            <a:ext cx="1028700" cy="0"/>
          </a:xfrm>
          <a:prstGeom prst="line">
            <a:avLst/>
          </a:prstGeom>
          <a:ln w="19050" cap="flat">
            <a:solidFill>
              <a:srgbClr val="0A884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73B15D11-67D2-536F-C46B-532A64707B59}"/>
              </a:ext>
            </a:extLst>
          </p:cNvPr>
          <p:cNvSpPr txBox="1"/>
          <p:nvPr/>
        </p:nvSpPr>
        <p:spPr>
          <a:xfrm>
            <a:off x="1473891" y="1157813"/>
            <a:ext cx="16609393" cy="787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</a:pPr>
            <a:r>
              <a:rPr lang="en-US" sz="5300" b="1" dirty="0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Site 3: Shelving to Monkey Beach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409AD0AE-5F7F-61EA-8120-9AA6880CCC7F}"/>
              </a:ext>
            </a:extLst>
          </p:cNvPr>
          <p:cNvSpPr txBox="1"/>
          <p:nvPr/>
        </p:nvSpPr>
        <p:spPr>
          <a:xfrm>
            <a:off x="258769" y="2006325"/>
            <a:ext cx="15961892" cy="703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Headland 2: 300m across 11 Sections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D2697-2770-B172-5D18-30B17958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10"/>
          <a:stretch/>
        </p:blipFill>
        <p:spPr>
          <a:xfrm>
            <a:off x="258769" y="2764750"/>
            <a:ext cx="7281719" cy="7467734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A0023F3D-3153-FEFE-539B-F69213055C74}"/>
              </a:ext>
            </a:extLst>
          </p:cNvPr>
          <p:cNvSpPr txBox="1"/>
          <p:nvPr/>
        </p:nvSpPr>
        <p:spPr>
          <a:xfrm>
            <a:off x="8011885" y="2764750"/>
            <a:ext cx="7634515" cy="1510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fontAlgn="auto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700" b="1">
                <a:solidFill>
                  <a:schemeClr val="bg1"/>
                </a:solidFill>
                <a:latin typeface="Radnika Next"/>
                <a:ea typeface="Radnika Next"/>
                <a:cs typeface="Radnika Next"/>
              </a:defRPr>
            </a:lvl1pPr>
          </a:lstStyle>
          <a:p>
            <a:r>
              <a:rPr lang="en-US" dirty="0">
                <a:sym typeface="Radnika Next"/>
              </a:rPr>
              <a:t>Recommendation: A nominal 2.5m wide Class 3 boardwalk structure (FRP material) around the Shelving to Monkey Beach headland, that focuses on addressing the critical sections to enable a level of access for most abilities. Investigate suitability for a small lookout at an optimal location for viewing and photo opportunities.</a:t>
            </a:r>
          </a:p>
        </p:txBody>
      </p:sp>
      <p:pic>
        <p:nvPicPr>
          <p:cNvPr id="13" name="Picture 12" descr="A collage of steps on a rocky cliff&#10;&#10;AI-generated content may be incorrect.">
            <a:extLst>
              <a:ext uri="{FF2B5EF4-FFF2-40B4-BE49-F238E27FC236}">
                <a16:creationId xmlns:a16="http://schemas.microsoft.com/office/drawing/2014/main" id="{61F9D66D-0DDD-B9BD-1612-2F09182914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462" b="23904"/>
          <a:stretch/>
        </p:blipFill>
        <p:spPr>
          <a:xfrm>
            <a:off x="8011885" y="4410811"/>
            <a:ext cx="3733137" cy="5808403"/>
          </a:xfrm>
          <a:prstGeom prst="rect">
            <a:avLst/>
          </a:prstGeom>
        </p:spPr>
      </p:pic>
      <p:pic>
        <p:nvPicPr>
          <p:cNvPr id="14" name="Picture 13" descr="A collage of steps on a rocky cliff&#10;&#10;AI-generated content may be incorrect.">
            <a:extLst>
              <a:ext uri="{FF2B5EF4-FFF2-40B4-BE49-F238E27FC236}">
                <a16:creationId xmlns:a16="http://schemas.microsoft.com/office/drawing/2014/main" id="{176D5662-C40D-B422-CA7F-A8CE7E5F2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412" r="50538"/>
          <a:stretch/>
        </p:blipFill>
        <p:spPr>
          <a:xfrm>
            <a:off x="11894456" y="4449995"/>
            <a:ext cx="3653626" cy="1800426"/>
          </a:xfrm>
          <a:prstGeom prst="rect">
            <a:avLst/>
          </a:prstGeom>
        </p:spPr>
      </p:pic>
      <p:pic>
        <p:nvPicPr>
          <p:cNvPr id="15" name="Picture 14" descr="A collage of steps on a rocky cliff&#10;&#10;AI-generated content may be incorrect.">
            <a:extLst>
              <a:ext uri="{FF2B5EF4-FFF2-40B4-BE49-F238E27FC236}">
                <a16:creationId xmlns:a16="http://schemas.microsoft.com/office/drawing/2014/main" id="{E3142E70-0FC1-1F5C-CE69-0178FD283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538" b="49723"/>
          <a:stretch/>
        </p:blipFill>
        <p:spPr>
          <a:xfrm>
            <a:off x="11894456" y="6248486"/>
            <a:ext cx="3653626" cy="38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-3477" y="-144661"/>
            <a:ext cx="18806121" cy="4067776"/>
            <a:chOff x="0" y="-38100"/>
            <a:chExt cx="4953053" cy="11935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817509" cy="1155451"/>
            </a:xfrm>
            <a:custGeom>
              <a:avLst/>
              <a:gdLst/>
              <a:ahLst/>
              <a:cxnLst/>
              <a:rect l="l" t="t" r="r" b="b"/>
              <a:pathLst>
                <a:path w="4953052" h="1155451">
                  <a:moveTo>
                    <a:pt x="0" y="0"/>
                  </a:moveTo>
                  <a:lnTo>
                    <a:pt x="4953052" y="0"/>
                  </a:lnTo>
                  <a:lnTo>
                    <a:pt x="4953052" y="1155451"/>
                  </a:lnTo>
                  <a:lnTo>
                    <a:pt x="0" y="1155451"/>
                  </a:lnTo>
                  <a:close/>
                </a:path>
              </a:pathLst>
            </a:custGeom>
            <a:solidFill>
              <a:srgbClr val="F8AB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953053" cy="1193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AutoShape 27"/>
          <p:cNvSpPr/>
          <p:nvPr/>
        </p:nvSpPr>
        <p:spPr>
          <a:xfrm>
            <a:off x="0" y="1491184"/>
            <a:ext cx="1028700" cy="0"/>
          </a:xfrm>
          <a:prstGeom prst="line">
            <a:avLst/>
          </a:prstGeom>
          <a:ln w="19050" cap="flat">
            <a:solidFill>
              <a:srgbClr val="0887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11432" y="1123604"/>
            <a:ext cx="16231516" cy="793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dnika Next Bold"/>
                <a:ea typeface="Radnika Next Bold"/>
                <a:cs typeface="Radnika Next Bold"/>
                <a:sym typeface="Radnika Next Bold"/>
              </a:rPr>
              <a:t>Recommendations Summary – Detail Design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4648DC4A-9BCB-2F6F-61F4-D1EDE939C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457455"/>
              </p:ext>
            </p:extLst>
          </p:nvPr>
        </p:nvGraphicFramePr>
        <p:xfrm>
          <a:off x="702365" y="2220287"/>
          <a:ext cx="16917977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121">
                  <a:extLst>
                    <a:ext uri="{9D8B030D-6E8A-4147-A177-3AD203B41FA5}">
                      <a16:colId xmlns:a16="http://schemas.microsoft.com/office/drawing/2014/main" val="3333072843"/>
                    </a:ext>
                  </a:extLst>
                </a:gridCol>
                <a:gridCol w="3090597">
                  <a:extLst>
                    <a:ext uri="{9D8B030D-6E8A-4147-A177-3AD203B41FA5}">
                      <a16:colId xmlns:a16="http://schemas.microsoft.com/office/drawing/2014/main" val="896125977"/>
                    </a:ext>
                  </a:extLst>
                </a:gridCol>
                <a:gridCol w="723453">
                  <a:extLst>
                    <a:ext uri="{9D8B030D-6E8A-4147-A177-3AD203B41FA5}">
                      <a16:colId xmlns:a16="http://schemas.microsoft.com/office/drawing/2014/main" val="2775825377"/>
                    </a:ext>
                  </a:extLst>
                </a:gridCol>
                <a:gridCol w="930153">
                  <a:extLst>
                    <a:ext uri="{9D8B030D-6E8A-4147-A177-3AD203B41FA5}">
                      <a16:colId xmlns:a16="http://schemas.microsoft.com/office/drawing/2014/main" val="3073648185"/>
                    </a:ext>
                  </a:extLst>
                </a:gridCol>
                <a:gridCol w="912218">
                  <a:extLst>
                    <a:ext uri="{9D8B030D-6E8A-4147-A177-3AD203B41FA5}">
                      <a16:colId xmlns:a16="http://schemas.microsoft.com/office/drawing/2014/main" val="829874171"/>
                    </a:ext>
                  </a:extLst>
                </a:gridCol>
                <a:gridCol w="1101215">
                  <a:extLst>
                    <a:ext uri="{9D8B030D-6E8A-4147-A177-3AD203B41FA5}">
                      <a16:colId xmlns:a16="http://schemas.microsoft.com/office/drawing/2014/main" val="1694439978"/>
                    </a:ext>
                  </a:extLst>
                </a:gridCol>
                <a:gridCol w="1565844">
                  <a:extLst>
                    <a:ext uri="{9D8B030D-6E8A-4147-A177-3AD203B41FA5}">
                      <a16:colId xmlns:a16="http://schemas.microsoft.com/office/drawing/2014/main" val="4085456626"/>
                    </a:ext>
                  </a:extLst>
                </a:gridCol>
                <a:gridCol w="1565844">
                  <a:extLst>
                    <a:ext uri="{9D8B030D-6E8A-4147-A177-3AD203B41FA5}">
                      <a16:colId xmlns:a16="http://schemas.microsoft.com/office/drawing/2014/main" val="2298712286"/>
                    </a:ext>
                  </a:extLst>
                </a:gridCol>
                <a:gridCol w="1565844">
                  <a:extLst>
                    <a:ext uri="{9D8B030D-6E8A-4147-A177-3AD203B41FA5}">
                      <a16:colId xmlns:a16="http://schemas.microsoft.com/office/drawing/2014/main" val="1813764054"/>
                    </a:ext>
                  </a:extLst>
                </a:gridCol>
                <a:gridCol w="1565844">
                  <a:extLst>
                    <a:ext uri="{9D8B030D-6E8A-4147-A177-3AD203B41FA5}">
                      <a16:colId xmlns:a16="http://schemas.microsoft.com/office/drawing/2014/main" val="2403897380"/>
                    </a:ext>
                  </a:extLst>
                </a:gridCol>
                <a:gridCol w="1565844">
                  <a:extLst>
                    <a:ext uri="{9D8B030D-6E8A-4147-A177-3AD203B41FA5}">
                      <a16:colId xmlns:a16="http://schemas.microsoft.com/office/drawing/2014/main" val="2251036835"/>
                    </a:ext>
                  </a:extLst>
                </a:gridCol>
              </a:tblGrid>
              <a:tr h="301893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Option</a:t>
                      </a:r>
                      <a:endParaRPr lang="en-AU" sz="16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Scope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Class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Length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Community Alignment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84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Connectivity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Accessibility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Complex Approvals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Maintenance Longevity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Time and Program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32972"/>
                  </a:ext>
                </a:extLst>
              </a:tr>
              <a:tr h="17478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Visitor</a:t>
                      </a:r>
                      <a:endParaRPr lang="en-A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Resident</a:t>
                      </a:r>
                      <a:endParaRPr lang="en-A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A1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058925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r>
                        <a:rPr lang="en-US" sz="1600" b="1" dirty="0"/>
                        <a:t>Site 1: Fisherman's Beach</a:t>
                      </a:r>
                    </a:p>
                    <a:p>
                      <a:r>
                        <a:rPr lang="en-US" sz="1600" dirty="0"/>
                        <a:t>In-front of residents</a:t>
                      </a:r>
                      <a:endParaRPr lang="en-AU" sz="16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Radnika Next"/>
                        </a:rPr>
                        <a:t>Nominal 2.5m wide low-profile, low-impact Class 1 walking trail along Fisherman’s Beach, located within the esplanade area, and as far as practical offset from resident’s premises to minimise impacts.</a:t>
                      </a:r>
                      <a:endParaRPr lang="en-A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670m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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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348614"/>
                  </a:ext>
                </a:extLst>
              </a:tr>
              <a:tr h="429005">
                <a:tc>
                  <a:txBody>
                    <a:bodyPr/>
                    <a:lstStyle/>
                    <a:p>
                      <a:r>
                        <a:rPr lang="en-US" sz="1600" b="1" dirty="0"/>
                        <a:t>Site 2: Fisherman’s to Shelving Beach</a:t>
                      </a:r>
                    </a:p>
                    <a:p>
                      <a:r>
                        <a:rPr lang="en-US" sz="1600" dirty="0"/>
                        <a:t>Overland Alignment</a:t>
                      </a:r>
                      <a:endParaRPr lang="en-AU" sz="16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Nominal 2.0m wide Class 1 boardwalk structure (FRP material) around the Fisherman’s to Shelving Beach headland, that has wider 3.0m-4.0m wide section at an optimal location for viewing and photo opportunities.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410m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198937"/>
                  </a:ext>
                </a:extLst>
              </a:tr>
              <a:tr h="4290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Site 3: Shelving to Monkey Beach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Critical Sections Only</a:t>
                      </a:r>
                      <a:endParaRPr lang="en-AU" sz="16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Nominal 2.5m wide Class 3 boardwalk structure (FRP material) around the Shelving to Monkey Beach headland, that focuses on addressing the critical sections (300m of 800m) to enable a level of access for most abilities. Investigate suitability for a small lookout at an optimal location for viewing and photo opportunities.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300m</a:t>
                      </a:r>
                      <a:endParaRPr lang="en-A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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84C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</a:t>
                      </a:r>
                      <a:endParaRPr kumimoji="0" lang="en-A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884C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76538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7B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28EDD-74C8-E292-4479-28365FBD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8574BBE-C47D-3DC4-0781-27B05851AA3D}"/>
              </a:ext>
            </a:extLst>
          </p:cNvPr>
          <p:cNvGrpSpPr/>
          <p:nvPr/>
        </p:nvGrpSpPr>
        <p:grpSpPr>
          <a:xfrm>
            <a:off x="12661120" y="7092452"/>
            <a:ext cx="5626880" cy="3194548"/>
            <a:chOff x="0" y="0"/>
            <a:chExt cx="1481977" cy="8413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D33C9FB-01FC-E989-A726-9119F69D05A7}"/>
                </a:ext>
              </a:extLst>
            </p:cNvPr>
            <p:cNvSpPr/>
            <p:nvPr/>
          </p:nvSpPr>
          <p:spPr>
            <a:xfrm>
              <a:off x="0" y="0"/>
              <a:ext cx="1481977" cy="841362"/>
            </a:xfrm>
            <a:custGeom>
              <a:avLst/>
              <a:gdLst/>
              <a:ahLst/>
              <a:cxnLst/>
              <a:rect l="l" t="t" r="r" b="b"/>
              <a:pathLst>
                <a:path w="1481977" h="841362">
                  <a:moveTo>
                    <a:pt x="0" y="0"/>
                  </a:moveTo>
                  <a:lnTo>
                    <a:pt x="1481977" y="0"/>
                  </a:lnTo>
                  <a:lnTo>
                    <a:pt x="1481977" y="841362"/>
                  </a:lnTo>
                  <a:lnTo>
                    <a:pt x="0" y="841362"/>
                  </a:lnTo>
                  <a:close/>
                </a:path>
              </a:pathLst>
            </a:custGeom>
            <a:solidFill>
              <a:srgbClr val="F8AB24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AF69482-3001-BFEE-709C-DDE89DFBF3B7}"/>
                </a:ext>
              </a:extLst>
            </p:cNvPr>
            <p:cNvSpPr txBox="1"/>
            <p:nvPr/>
          </p:nvSpPr>
          <p:spPr>
            <a:xfrm>
              <a:off x="0" y="-38100"/>
              <a:ext cx="1481977" cy="879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250B440B-DB69-4BFD-CF11-F7F3C07A44D6}"/>
              </a:ext>
            </a:extLst>
          </p:cNvPr>
          <p:cNvSpPr/>
          <p:nvPr/>
        </p:nvSpPr>
        <p:spPr>
          <a:xfrm>
            <a:off x="0" y="1855008"/>
            <a:ext cx="18288000" cy="0"/>
          </a:xfrm>
          <a:prstGeom prst="line">
            <a:avLst/>
          </a:prstGeom>
          <a:ln w="19050" cap="flat">
            <a:solidFill>
              <a:srgbClr val="F8AB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8D753A0-D82B-9E03-BA76-F67E3AA3E92D}"/>
              </a:ext>
            </a:extLst>
          </p:cNvPr>
          <p:cNvGrpSpPr/>
          <p:nvPr/>
        </p:nvGrpSpPr>
        <p:grpSpPr>
          <a:xfrm>
            <a:off x="9637928" y="2854549"/>
            <a:ext cx="5626880" cy="5138451"/>
            <a:chOff x="0" y="0"/>
            <a:chExt cx="1481977" cy="135333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09F3E51-B595-B4C9-BD81-C97837BA91CA}"/>
                </a:ext>
              </a:extLst>
            </p:cNvPr>
            <p:cNvSpPr/>
            <p:nvPr/>
          </p:nvSpPr>
          <p:spPr>
            <a:xfrm>
              <a:off x="0" y="0"/>
              <a:ext cx="1481977" cy="1353337"/>
            </a:xfrm>
            <a:custGeom>
              <a:avLst/>
              <a:gdLst/>
              <a:ahLst/>
              <a:cxnLst/>
              <a:rect l="l" t="t" r="r" b="b"/>
              <a:pathLst>
                <a:path w="1481977" h="1353337">
                  <a:moveTo>
                    <a:pt x="0" y="0"/>
                  </a:moveTo>
                  <a:lnTo>
                    <a:pt x="1481977" y="0"/>
                  </a:lnTo>
                  <a:lnTo>
                    <a:pt x="1481977" y="1353337"/>
                  </a:lnTo>
                  <a:lnTo>
                    <a:pt x="0" y="1353337"/>
                  </a:lnTo>
                  <a:close/>
                </a:path>
              </a:pathLst>
            </a:custGeom>
            <a:solidFill>
              <a:srgbClr val="F8AB24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556841C-44BA-F731-E7DD-5B1B676F6C9D}"/>
                </a:ext>
              </a:extLst>
            </p:cNvPr>
            <p:cNvSpPr txBox="1"/>
            <p:nvPr/>
          </p:nvSpPr>
          <p:spPr>
            <a:xfrm>
              <a:off x="0" y="-38100"/>
              <a:ext cx="1481977" cy="1391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D31DDDE-C9CF-A5D3-7A1D-179530678430}"/>
              </a:ext>
            </a:extLst>
          </p:cNvPr>
          <p:cNvGrpSpPr/>
          <p:nvPr/>
        </p:nvGrpSpPr>
        <p:grpSpPr>
          <a:xfrm>
            <a:off x="1352582" y="686337"/>
            <a:ext cx="3218943" cy="1004899"/>
            <a:chOff x="0" y="0"/>
            <a:chExt cx="847787" cy="26466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47FAF16-4ACD-AE51-FC50-0EE07CBE39D0}"/>
                </a:ext>
              </a:extLst>
            </p:cNvPr>
            <p:cNvSpPr/>
            <p:nvPr/>
          </p:nvSpPr>
          <p:spPr>
            <a:xfrm>
              <a:off x="0" y="0"/>
              <a:ext cx="847787" cy="264665"/>
            </a:xfrm>
            <a:custGeom>
              <a:avLst/>
              <a:gdLst/>
              <a:ahLst/>
              <a:cxnLst/>
              <a:rect l="l" t="t" r="r" b="b"/>
              <a:pathLst>
                <a:path w="847787" h="264665">
                  <a:moveTo>
                    <a:pt x="0" y="0"/>
                  </a:moveTo>
                  <a:lnTo>
                    <a:pt x="847787" y="0"/>
                  </a:lnTo>
                  <a:lnTo>
                    <a:pt x="847787" y="264665"/>
                  </a:lnTo>
                  <a:lnTo>
                    <a:pt x="0" y="264665"/>
                  </a:lnTo>
                  <a:close/>
                </a:path>
              </a:pathLst>
            </a:custGeom>
            <a:gradFill rotWithShape="1">
              <a:gsLst>
                <a:gs pos="0">
                  <a:srgbClr val="F2EFF2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FF54923-D7BF-0307-7C7A-DBEAFB86D3AD}"/>
                </a:ext>
              </a:extLst>
            </p:cNvPr>
            <p:cNvSpPr txBox="1"/>
            <p:nvPr/>
          </p:nvSpPr>
          <p:spPr>
            <a:xfrm>
              <a:off x="0" y="-38100"/>
              <a:ext cx="847787" cy="30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9B99E3CE-61EB-E05E-07FD-868DB4744031}"/>
              </a:ext>
            </a:extLst>
          </p:cNvPr>
          <p:cNvSpPr/>
          <p:nvPr/>
        </p:nvSpPr>
        <p:spPr>
          <a:xfrm>
            <a:off x="1468684" y="732479"/>
            <a:ext cx="2986738" cy="912614"/>
          </a:xfrm>
          <a:custGeom>
            <a:avLst/>
            <a:gdLst/>
            <a:ahLst/>
            <a:cxnLst/>
            <a:rect l="l" t="t" r="r" b="b"/>
            <a:pathLst>
              <a:path w="2986738" h="912614">
                <a:moveTo>
                  <a:pt x="0" y="0"/>
                </a:moveTo>
                <a:lnTo>
                  <a:pt x="2986738" y="0"/>
                </a:lnTo>
                <a:lnTo>
                  <a:pt x="2986738" y="912615"/>
                </a:lnTo>
                <a:lnTo>
                  <a:pt x="0" y="91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11E94B4-650A-E6C6-B1A0-A36E33DDB1FA}"/>
              </a:ext>
            </a:extLst>
          </p:cNvPr>
          <p:cNvSpPr txBox="1"/>
          <p:nvPr/>
        </p:nvSpPr>
        <p:spPr>
          <a:xfrm>
            <a:off x="1313968" y="3919957"/>
            <a:ext cx="7830032" cy="93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6499" b="1" dirty="0">
                <a:solidFill>
                  <a:srgbClr val="F8AB2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Thank You</a:t>
            </a:r>
          </a:p>
        </p:txBody>
      </p:sp>
      <p:sp>
        <p:nvSpPr>
          <p:cNvPr id="18" name="Freeform 24">
            <a:extLst>
              <a:ext uri="{FF2B5EF4-FFF2-40B4-BE49-F238E27FC236}">
                <a16:creationId xmlns:a16="http://schemas.microsoft.com/office/drawing/2014/main" id="{3D31CFD5-7E1F-027D-31EC-4FB4BE74F63E}"/>
              </a:ext>
            </a:extLst>
          </p:cNvPr>
          <p:cNvSpPr>
            <a:spLocks noChangeAspect="1"/>
          </p:cNvSpPr>
          <p:nvPr/>
        </p:nvSpPr>
        <p:spPr>
          <a:xfrm>
            <a:off x="10400517" y="3469637"/>
            <a:ext cx="7556728" cy="4962355"/>
          </a:xfrm>
          <a:custGeom>
            <a:avLst/>
            <a:gdLst/>
            <a:ahLst/>
            <a:cxnLst/>
            <a:rect l="l" t="t" r="r" b="b"/>
            <a:pathLst>
              <a:path w="2659620" h="1465960">
                <a:moveTo>
                  <a:pt x="0" y="0"/>
                </a:moveTo>
                <a:lnTo>
                  <a:pt x="2659620" y="0"/>
                </a:lnTo>
                <a:lnTo>
                  <a:pt x="2659620" y="1465960"/>
                </a:lnTo>
                <a:lnTo>
                  <a:pt x="0" y="1465960"/>
                </a:lnTo>
                <a:close/>
              </a:path>
            </a:pathLst>
          </a:custGeom>
          <a:blipFill>
            <a:blip r:embed="rId3"/>
            <a:stretch>
              <a:fillRect l="-5557" t="-963" r="-13582" b="-963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274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cba604-81fd-4873-b82e-529bfcc049a1" xsi:nil="true"/>
    <lcf76f155ced4ddcb4097134ff3c332f xmlns="3c8973d1-cf93-479d-a633-97af80572bd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1FAE28AFEE84992B70E99A6A1A103" ma:contentTypeVersion="13" ma:contentTypeDescription="Create a new document." ma:contentTypeScope="" ma:versionID="72917a812693aa8fde06173f180a20aa">
  <xsd:schema xmlns:xsd="http://www.w3.org/2001/XMLSchema" xmlns:xs="http://www.w3.org/2001/XMLSchema" xmlns:p="http://schemas.microsoft.com/office/2006/metadata/properties" xmlns:ns2="3c8973d1-cf93-479d-a633-97af80572bdb" xmlns:ns3="7acba604-81fd-4873-b82e-529bfcc049a1" targetNamespace="http://schemas.microsoft.com/office/2006/metadata/properties" ma:root="true" ma:fieldsID="95ebcd44d246162421589acdb37ebcbc" ns2:_="" ns3:_="">
    <xsd:import namespace="3c8973d1-cf93-479d-a633-97af80572bdb"/>
    <xsd:import namespace="7acba604-81fd-4873-b82e-529bfcc049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73d1-cf93-479d-a633-97af80572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b9c3eb9-ee18-48b2-a920-f1cb9362d7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ba604-81fd-4873-b82e-529bfcc049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646b31e-44e2-4527-867f-106c16d9c19b}" ma:internalName="TaxCatchAll" ma:showField="CatchAllData" ma:web="7acba604-81fd-4873-b82e-529bfcc04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7ECF2F-873D-43C4-9F2E-7599059206B4}">
  <ds:schemaRefs>
    <ds:schemaRef ds:uri="3c8973d1-cf93-479d-a633-97af80572bdb"/>
    <ds:schemaRef ds:uri="7acba604-81fd-4873-b82e-529bfcc049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DA2271-4E0F-4ECC-9C96-EE753A1B5B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4951D-8F0B-4A8E-8833-FE46A08293B0}">
  <ds:schemaRefs>
    <ds:schemaRef ds:uri="3c8973d1-cf93-479d-a633-97af80572bdb"/>
    <ds:schemaRef ds:uri="7acba604-81fd-4873-b82e-529bfcc049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22045</TotalTime>
  <Words>673</Words>
  <Application>Microsoft Office PowerPoint</Application>
  <PresentationFormat>Custom</PresentationFormat>
  <Paragraphs>127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Radnika Next</vt:lpstr>
      <vt:lpstr>Arial</vt:lpstr>
      <vt:lpstr>Calibri</vt:lpstr>
      <vt:lpstr>Radnika Next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GKI Council Meeting</dc:title>
  <dc:creator>Jacob Weir</dc:creator>
  <cp:lastModifiedBy>Jacob Weir</cp:lastModifiedBy>
  <cp:revision>13</cp:revision>
  <dcterms:created xsi:type="dcterms:W3CDTF">2006-08-16T00:00:00Z</dcterms:created>
  <dcterms:modified xsi:type="dcterms:W3CDTF">2025-03-17T22:16:03Z</dcterms:modified>
  <dc:identifier>DAGZIpDp_Yo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0x010100B941FAE28AFEE84992B70E99A6A1A103</vt:lpwstr>
  </property>
  <property fmtid="{D5CDD505-2E9C-101B-9397-08002B2CF9AE}" pid="3" name="MediaServiceImageTags">
    <vt:lpwstr/>
  </property>
</Properties>
</file>